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72" r:id="rId6"/>
    <p:sldId id="278" r:id="rId7"/>
    <p:sldId id="274" r:id="rId8"/>
    <p:sldId id="275" r:id="rId9"/>
    <p:sldId id="276" r:id="rId10"/>
    <p:sldId id="277" r:id="rId11"/>
    <p:sldId id="280" r:id="rId12"/>
    <p:sldId id="281" r:id="rId13"/>
    <p:sldId id="271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07083"/>
    <a:srgbClr val="FFFFFF"/>
    <a:srgbClr val="000000"/>
    <a:srgbClr val="A7FFC8"/>
    <a:srgbClr val="161E1C"/>
    <a:srgbClr val="034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E173A-84A9-4EBC-BA6B-38B565911A06}" v="1" dt="2022-04-26T16:07:50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E08A3-5828-AB4D-9BFC-DA721F5F930B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5DE53-F5D1-8C4A-A17E-00F967F2A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66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mailto:timon.persoon@finansol.org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mailto:timon.persoon@finansol.org" TargetMode="External"/><Relationship Id="rId9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45B116-2BBD-FF49-8330-B011077F049F}"/>
              </a:ext>
            </a:extLst>
          </p:cNvPr>
          <p:cNvSpPr/>
          <p:nvPr userDrawn="1"/>
        </p:nvSpPr>
        <p:spPr>
          <a:xfrm>
            <a:off x="-1" y="0"/>
            <a:ext cx="12192001" cy="19304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713C3C-53CC-E440-ADE4-E7E0D94CD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509" y="2607441"/>
            <a:ext cx="7132982" cy="2152864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id="{802D0F95-3E49-6E4B-919D-ED141AF698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7041"/>
            <a:ext cx="10515600" cy="701731"/>
          </a:xfrm>
        </p:spPr>
        <p:txBody>
          <a:bodyPr>
            <a:spAutoFit/>
          </a:bodyPr>
          <a:lstStyle>
            <a:lvl1pPr algn="ctr">
              <a:defRPr b="1">
                <a:solidFill>
                  <a:srgbClr val="03463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E68406A-06B9-F241-815E-B7954013C22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93792" y="6180959"/>
            <a:ext cx="5142230" cy="5016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03463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JJ mois AAA</a:t>
            </a:r>
          </a:p>
        </p:txBody>
      </p:sp>
    </p:spTree>
    <p:extLst>
      <p:ext uri="{BB962C8B-B14F-4D97-AF65-F5344CB8AC3E}">
        <p14:creationId xmlns:p14="http://schemas.microsoft.com/office/powerpoint/2010/main" val="172300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Q/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ACA856A-5840-D349-BF4F-149DB2EE5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075" y="0"/>
            <a:ext cx="9975850" cy="69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5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AQ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121B95-9A45-C94B-BC5D-E11015339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RANS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802DD4A0-D5A6-024B-8402-367E2E578FEC}"/>
              </a:ext>
            </a:extLst>
          </p:cNvPr>
          <p:cNvSpPr/>
          <p:nvPr userDrawn="1"/>
        </p:nvSpPr>
        <p:spPr>
          <a:xfrm>
            <a:off x="871219" y="-2255520"/>
            <a:ext cx="4511040" cy="4511040"/>
          </a:xfrm>
          <a:prstGeom prst="ellipse">
            <a:avLst/>
          </a:prstGeom>
          <a:noFill/>
          <a:ln>
            <a:solidFill>
              <a:srgbClr val="034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877F964-4255-7C42-87EB-2BD8B4376C41}"/>
              </a:ext>
            </a:extLst>
          </p:cNvPr>
          <p:cNvSpPr/>
          <p:nvPr userDrawn="1"/>
        </p:nvSpPr>
        <p:spPr>
          <a:xfrm>
            <a:off x="3840479" y="1173478"/>
            <a:ext cx="4511040" cy="4511040"/>
          </a:xfrm>
          <a:prstGeom prst="ellipse">
            <a:avLst/>
          </a:prstGeom>
          <a:noFill/>
          <a:ln>
            <a:solidFill>
              <a:srgbClr val="034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B2F1872-D134-7141-A525-EEB7212CA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7404" y="2834319"/>
            <a:ext cx="7417192" cy="13255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i="0" kern="1200" dirty="0">
                <a:solidFill>
                  <a:srgbClr val="A7FFC8"/>
                </a:solidFill>
                <a:highlight>
                  <a:srgbClr val="034631"/>
                </a:highlight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SLIDE DE TRANSITION ! </a:t>
            </a:r>
          </a:p>
        </p:txBody>
      </p:sp>
    </p:spTree>
    <p:extLst>
      <p:ext uri="{BB962C8B-B14F-4D97-AF65-F5344CB8AC3E}">
        <p14:creationId xmlns:p14="http://schemas.microsoft.com/office/powerpoint/2010/main" val="298942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RANSITION FOND VERT">
    <p:bg>
      <p:bgPr>
        <a:solidFill>
          <a:srgbClr val="034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802DD4A0-D5A6-024B-8402-367E2E578FEC}"/>
              </a:ext>
            </a:extLst>
          </p:cNvPr>
          <p:cNvSpPr/>
          <p:nvPr userDrawn="1"/>
        </p:nvSpPr>
        <p:spPr>
          <a:xfrm>
            <a:off x="796532" y="-2216146"/>
            <a:ext cx="4511040" cy="4511040"/>
          </a:xfrm>
          <a:prstGeom prst="ellipse">
            <a:avLst/>
          </a:prstGeom>
          <a:noFill/>
          <a:ln>
            <a:solidFill>
              <a:srgbClr val="A7FF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877F964-4255-7C42-87EB-2BD8B4376C41}"/>
              </a:ext>
            </a:extLst>
          </p:cNvPr>
          <p:cNvSpPr/>
          <p:nvPr userDrawn="1"/>
        </p:nvSpPr>
        <p:spPr>
          <a:xfrm>
            <a:off x="3840479" y="1173478"/>
            <a:ext cx="4511040" cy="4511040"/>
          </a:xfrm>
          <a:prstGeom prst="ellipse">
            <a:avLst/>
          </a:prstGeom>
          <a:noFill/>
          <a:ln>
            <a:solidFill>
              <a:srgbClr val="A7FF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B2F1872-D134-7141-A525-EEB7212CA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7404" y="2834319"/>
            <a:ext cx="7417192" cy="1325563"/>
          </a:xfrm>
        </p:spPr>
        <p:txBody>
          <a:bodyPr>
            <a:normAutofit/>
          </a:bodyPr>
          <a:lstStyle>
            <a:lvl1pPr algn="ctr">
              <a:defRPr sz="4400" b="1" i="0">
                <a:solidFill>
                  <a:srgbClr val="A7FFC8"/>
                </a:solidFill>
                <a:highlight>
                  <a:srgbClr val="034631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SLIDE DE TRANSITION !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E5D59A-3313-AC4D-8CE6-8148CFA09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673" y="6358685"/>
            <a:ext cx="717469" cy="4033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DBA047D-21BC-0640-8863-0C52E95CAD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11" y="6358685"/>
            <a:ext cx="717468" cy="4033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6A9DCEC-7089-0644-8121-E8146C7334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296" y="6331958"/>
            <a:ext cx="921759" cy="5182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FF67387-E76C-214B-A569-F595DCFFFB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055" y="6358685"/>
            <a:ext cx="868186" cy="4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29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gens, groupe, foule&#10;&#10;Description générée automatiquement">
            <a:extLst>
              <a:ext uri="{FF2B5EF4-FFF2-40B4-BE49-F238E27FC236}">
                <a16:creationId xmlns:a16="http://schemas.microsoft.com/office/drawing/2014/main" id="{8176995B-52B4-4842-9FC3-9C9B72BC6C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5100" cy="28857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D79BB0-0C28-3C4E-A256-3D9740210ABA}"/>
              </a:ext>
            </a:extLst>
          </p:cNvPr>
          <p:cNvSpPr/>
          <p:nvPr userDrawn="1"/>
        </p:nvSpPr>
        <p:spPr>
          <a:xfrm>
            <a:off x="0" y="0"/>
            <a:ext cx="12192000" cy="2885704"/>
          </a:xfrm>
          <a:prstGeom prst="rect">
            <a:avLst/>
          </a:prstGeom>
          <a:solidFill>
            <a:srgbClr val="03463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C59BA12-B374-5A45-82DA-9717975F56F9}"/>
              </a:ext>
            </a:extLst>
          </p:cNvPr>
          <p:cNvSpPr/>
          <p:nvPr userDrawn="1"/>
        </p:nvSpPr>
        <p:spPr>
          <a:xfrm>
            <a:off x="502920" y="1691640"/>
            <a:ext cx="4114800" cy="4236720"/>
          </a:xfrm>
          <a:prstGeom prst="roundRect">
            <a:avLst/>
          </a:prstGeom>
          <a:solidFill>
            <a:srgbClr val="034631"/>
          </a:solidFill>
          <a:ln>
            <a:solidFill>
              <a:srgbClr val="03463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9EE50D2-C6D8-5B46-A769-C3569617736A}"/>
              </a:ext>
            </a:extLst>
          </p:cNvPr>
          <p:cNvSpPr/>
          <p:nvPr userDrawn="1"/>
        </p:nvSpPr>
        <p:spPr>
          <a:xfrm>
            <a:off x="4907280" y="1691640"/>
            <a:ext cx="6781800" cy="423672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34631"/>
              </a:solidFill>
            </a:endParaRP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CFBD9C4-6BB1-C84F-B904-47F06F45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04206"/>
            <a:ext cx="3351212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D5552068-9B6A-A149-9983-A042942CBC4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403374" y="1904206"/>
            <a:ext cx="5789612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3463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EA664ED-42AB-844E-977D-EE3A6E2FB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09" y="266858"/>
            <a:ext cx="11228338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TITRE DE DIAPO</a:t>
            </a:r>
          </a:p>
        </p:txBody>
      </p:sp>
    </p:spTree>
    <p:extLst>
      <p:ext uri="{BB962C8B-B14F-4D97-AF65-F5344CB8AC3E}">
        <p14:creationId xmlns:p14="http://schemas.microsoft.com/office/powerpoint/2010/main" val="1933770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plante&#10;&#10;Description générée automatiquement">
            <a:extLst>
              <a:ext uri="{FF2B5EF4-FFF2-40B4-BE49-F238E27FC236}">
                <a16:creationId xmlns:a16="http://schemas.microsoft.com/office/drawing/2014/main" id="{BFEAB5A6-941A-2845-909C-82C4EE9D1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704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B6D678-3A35-4C44-B7E6-4409DAAC2A44}"/>
              </a:ext>
            </a:extLst>
          </p:cNvPr>
          <p:cNvSpPr/>
          <p:nvPr userDrawn="1"/>
        </p:nvSpPr>
        <p:spPr>
          <a:xfrm>
            <a:off x="0" y="0"/>
            <a:ext cx="12192000" cy="2704999"/>
          </a:xfrm>
          <a:prstGeom prst="rect">
            <a:avLst/>
          </a:prstGeom>
          <a:solidFill>
            <a:srgbClr val="03463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C59BA12-B374-5A45-82DA-9717975F56F9}"/>
              </a:ext>
            </a:extLst>
          </p:cNvPr>
          <p:cNvSpPr/>
          <p:nvPr userDrawn="1"/>
        </p:nvSpPr>
        <p:spPr>
          <a:xfrm>
            <a:off x="502920" y="1691640"/>
            <a:ext cx="4114800" cy="423672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rgbClr val="03463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9EE50D2-C6D8-5B46-A769-C3569617736A}"/>
              </a:ext>
            </a:extLst>
          </p:cNvPr>
          <p:cNvSpPr/>
          <p:nvPr userDrawn="1"/>
        </p:nvSpPr>
        <p:spPr>
          <a:xfrm>
            <a:off x="4907280" y="1691640"/>
            <a:ext cx="6781800" cy="4236720"/>
          </a:xfrm>
          <a:prstGeom prst="roundRect">
            <a:avLst/>
          </a:prstGeom>
          <a:solidFill>
            <a:srgbClr val="034631"/>
          </a:solidFill>
          <a:ln>
            <a:solidFill>
              <a:srgbClr val="03463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34631"/>
              </a:solidFill>
            </a:endParaRP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CFBD9C4-6BB1-C84F-B904-47F06F45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04206"/>
            <a:ext cx="3351212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3463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D5552068-9B6A-A149-9983-A042942CBC4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403374" y="1904206"/>
            <a:ext cx="5789612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A7FFC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4EA664ED-42AB-844E-977D-EE3A6E2FB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09" y="266858"/>
            <a:ext cx="11228338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TITRE DE DIAPO</a:t>
            </a:r>
          </a:p>
        </p:txBody>
      </p:sp>
    </p:spTree>
    <p:extLst>
      <p:ext uri="{BB962C8B-B14F-4D97-AF65-F5344CB8AC3E}">
        <p14:creationId xmlns:p14="http://schemas.microsoft.com/office/powerpoint/2010/main" val="2137372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4272844-1915-AF45-AAD1-189B8C671A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>
          <a:xfrm>
            <a:off x="0" y="0"/>
            <a:ext cx="12192000" cy="3048000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C59BA12-B374-5A45-82DA-9717975F56F9}"/>
              </a:ext>
            </a:extLst>
          </p:cNvPr>
          <p:cNvSpPr/>
          <p:nvPr userDrawn="1"/>
        </p:nvSpPr>
        <p:spPr>
          <a:xfrm>
            <a:off x="502920" y="1691640"/>
            <a:ext cx="4114800" cy="423672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rgbClr val="03463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9EE50D2-C6D8-5B46-A769-C3569617736A}"/>
              </a:ext>
            </a:extLst>
          </p:cNvPr>
          <p:cNvSpPr/>
          <p:nvPr userDrawn="1"/>
        </p:nvSpPr>
        <p:spPr>
          <a:xfrm>
            <a:off x="4907280" y="1691640"/>
            <a:ext cx="6781800" cy="423672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rgbClr val="034631"/>
              </a:solidFill>
            </a:endParaRP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CFBD9C4-6BB1-C84F-B904-47F06F45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04206"/>
            <a:ext cx="3351212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D5552068-9B6A-A149-9983-A042942CBC4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403374" y="1904206"/>
            <a:ext cx="5789612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EA664ED-42AB-844E-977D-EE3A6E2FB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09" y="266858"/>
            <a:ext cx="11228338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TITRE DE DIAPO</a:t>
            </a:r>
          </a:p>
        </p:txBody>
      </p:sp>
    </p:spTree>
    <p:extLst>
      <p:ext uri="{BB962C8B-B14F-4D97-AF65-F5344CB8AC3E}">
        <p14:creationId xmlns:p14="http://schemas.microsoft.com/office/powerpoint/2010/main" val="2585004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ILLUSTRA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B1EF5C-A8FB-CD40-90CD-7CBE3BFF4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125" b="39969"/>
          <a:stretch/>
        </p:blipFill>
        <p:spPr>
          <a:xfrm>
            <a:off x="0" y="1"/>
            <a:ext cx="12192000" cy="2914650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C59BA12-B374-5A45-82DA-9717975F56F9}"/>
              </a:ext>
            </a:extLst>
          </p:cNvPr>
          <p:cNvSpPr/>
          <p:nvPr userDrawn="1"/>
        </p:nvSpPr>
        <p:spPr>
          <a:xfrm>
            <a:off x="7482046" y="1824990"/>
            <a:ext cx="4114800" cy="423672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rgbClr val="03463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9EE50D2-C6D8-5B46-A769-C3569617736A}"/>
              </a:ext>
            </a:extLst>
          </p:cNvPr>
          <p:cNvSpPr/>
          <p:nvPr userDrawn="1"/>
        </p:nvSpPr>
        <p:spPr>
          <a:xfrm>
            <a:off x="350123" y="1824990"/>
            <a:ext cx="6781800" cy="423672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34631"/>
              </a:solidFill>
            </a:endParaRP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CFBD9C4-6BB1-C84F-B904-47F06F45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8914" y="2037556"/>
            <a:ext cx="3351212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D5552068-9B6A-A149-9983-A042942CBC4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46217" y="2037556"/>
            <a:ext cx="5789612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EA664ED-42AB-844E-977D-EE3A6E2FB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09" y="266858"/>
            <a:ext cx="11228338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TITRE DE DIAPO</a:t>
            </a:r>
          </a:p>
        </p:txBody>
      </p:sp>
    </p:spTree>
    <p:extLst>
      <p:ext uri="{BB962C8B-B14F-4D97-AF65-F5344CB8AC3E}">
        <p14:creationId xmlns:p14="http://schemas.microsoft.com/office/powerpoint/2010/main" val="22466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4A796A03-9F07-1B4C-86D3-C7FA43FBD937}"/>
              </a:ext>
            </a:extLst>
          </p:cNvPr>
          <p:cNvSpPr/>
          <p:nvPr userDrawn="1"/>
        </p:nvSpPr>
        <p:spPr>
          <a:xfrm>
            <a:off x="9208895" y="842219"/>
            <a:ext cx="1684438" cy="1684438"/>
          </a:xfrm>
          <a:prstGeom prst="ellipse">
            <a:avLst/>
          </a:prstGeom>
          <a:noFill/>
          <a:ln>
            <a:solidFill>
              <a:srgbClr val="A7FF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4667867E-99AE-F34F-A831-0260780AF29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433583" y="1699592"/>
            <a:ext cx="3441300" cy="385638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8B37CBF6-CC74-DE41-8A37-56E6F5F6E92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454770" y="1699592"/>
            <a:ext cx="3441300" cy="385638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363ED6A5-96B4-CC4E-B7C0-7136B0B0B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310" y="1699592"/>
            <a:ext cx="3441300" cy="385638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6665D88-112E-6D41-A2FF-1A247004FEA7}"/>
              </a:ext>
            </a:extLst>
          </p:cNvPr>
          <p:cNvCxnSpPr/>
          <p:nvPr userDrawn="1"/>
        </p:nvCxnSpPr>
        <p:spPr>
          <a:xfrm>
            <a:off x="4174435" y="2032552"/>
            <a:ext cx="0" cy="3190461"/>
          </a:xfrm>
          <a:prstGeom prst="line">
            <a:avLst/>
          </a:prstGeom>
          <a:ln>
            <a:solidFill>
              <a:srgbClr val="03463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9B35AE5-C9B2-4040-BFF4-5541106FE625}"/>
              </a:ext>
            </a:extLst>
          </p:cNvPr>
          <p:cNvCxnSpPr/>
          <p:nvPr userDrawn="1"/>
        </p:nvCxnSpPr>
        <p:spPr>
          <a:xfrm>
            <a:off x="8153399" y="2032552"/>
            <a:ext cx="0" cy="3190461"/>
          </a:xfrm>
          <a:prstGeom prst="line">
            <a:avLst/>
          </a:prstGeom>
          <a:ln>
            <a:solidFill>
              <a:srgbClr val="03463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25CD654C-DDF2-3449-9F48-C66E14227D72}"/>
              </a:ext>
            </a:extLst>
          </p:cNvPr>
          <p:cNvSpPr/>
          <p:nvPr userDrawn="1"/>
        </p:nvSpPr>
        <p:spPr>
          <a:xfrm>
            <a:off x="9208895" y="-842219"/>
            <a:ext cx="1684438" cy="1684438"/>
          </a:xfrm>
          <a:prstGeom prst="ellipse">
            <a:avLst/>
          </a:prstGeom>
          <a:solidFill>
            <a:srgbClr val="A7F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EA664ED-42AB-844E-977D-EE3A6E2FB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09" y="266858"/>
            <a:ext cx="862718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TITRE DE DIAPO</a:t>
            </a:r>
          </a:p>
        </p:txBody>
      </p:sp>
    </p:spTree>
    <p:extLst>
      <p:ext uri="{BB962C8B-B14F-4D97-AF65-F5344CB8AC3E}">
        <p14:creationId xmlns:p14="http://schemas.microsoft.com/office/powerpoint/2010/main" val="422201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5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rde 12">
            <a:extLst>
              <a:ext uri="{FF2B5EF4-FFF2-40B4-BE49-F238E27FC236}">
                <a16:creationId xmlns:a16="http://schemas.microsoft.com/office/drawing/2014/main" id="{47FA0CB1-ED9E-9F4E-B468-A3041ABF67ED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0606088" y="4351842"/>
            <a:ext cx="1585912" cy="1701464"/>
          </a:xfrm>
          <a:prstGeom prst="chord">
            <a:avLst>
              <a:gd name="adj1" fmla="val 5202064"/>
              <a:gd name="adj2" fmla="val 16409786"/>
            </a:avLst>
          </a:prstGeom>
          <a:solidFill>
            <a:srgbClr val="A7F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AFF10B-A86D-674B-8215-1560EB091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755" y="17535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08401D-22AA-3F43-898E-503378BC8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55" y="2577474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BEE7E5-BA76-FF4A-9FB8-1A8EE93B7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3323" y="17535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3A39DD-EA0E-A743-8D9A-A729D66C9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3323" y="2577474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4EA664ED-42AB-844E-977D-EE3A6E2FB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09" y="266858"/>
            <a:ext cx="862718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TITRE DE DIAPO</a:t>
            </a:r>
          </a:p>
        </p:txBody>
      </p:sp>
    </p:spTree>
    <p:extLst>
      <p:ext uri="{BB962C8B-B14F-4D97-AF65-F5344CB8AC3E}">
        <p14:creationId xmlns:p14="http://schemas.microsoft.com/office/powerpoint/2010/main" val="217006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4">
            <a:extLst>
              <a:ext uri="{FF2B5EF4-FFF2-40B4-BE49-F238E27FC236}">
                <a16:creationId xmlns:a16="http://schemas.microsoft.com/office/drawing/2014/main" id="{BCB0509F-B69E-5845-9960-26F7600D5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3533" y="0"/>
            <a:ext cx="8898467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3F030C-255C-A846-B070-713BD87E3741}"/>
              </a:ext>
            </a:extLst>
          </p:cNvPr>
          <p:cNvSpPr/>
          <p:nvPr userDrawn="1"/>
        </p:nvSpPr>
        <p:spPr>
          <a:xfrm>
            <a:off x="-1" y="0"/>
            <a:ext cx="3293533" cy="6858000"/>
          </a:xfrm>
          <a:prstGeom prst="rect">
            <a:avLst/>
          </a:prstGeom>
          <a:solidFill>
            <a:srgbClr val="034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6E50A6-B617-E642-87D2-9AE5AEB3806A}"/>
              </a:ext>
            </a:extLst>
          </p:cNvPr>
          <p:cNvSpPr/>
          <p:nvPr userDrawn="1"/>
        </p:nvSpPr>
        <p:spPr>
          <a:xfrm>
            <a:off x="3260033" y="0"/>
            <a:ext cx="8931968" cy="6858000"/>
          </a:xfrm>
          <a:prstGeom prst="rect">
            <a:avLst/>
          </a:prstGeom>
          <a:solidFill>
            <a:srgbClr val="034731">
              <a:alpha val="4416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98C1827-0DC2-1541-B5C7-B4B687B896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2418" y="3110164"/>
            <a:ext cx="5142230" cy="50168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TITRE DE DIAPO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5D903E6-CB08-7D4C-A883-078D73806AD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22418" y="5501699"/>
            <a:ext cx="5142230" cy="5016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JJ mois AAA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152E94-99FE-914E-85D8-66CA05C81A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09" y="680411"/>
            <a:ext cx="1954813" cy="16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23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EA664ED-42AB-844E-977D-EE3A6E2FB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09" y="266858"/>
            <a:ext cx="11228338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TITRE DE DIAPO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363ED6A5-96B4-CC4E-B7C0-7136B0B0B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309" y="1699592"/>
            <a:ext cx="11228337" cy="385638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95922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LIBRE FOND VERT">
    <p:bg>
      <p:bgPr>
        <a:solidFill>
          <a:srgbClr val="034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48BB6DA-E9C8-C24E-BF1F-2D116BD03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673" y="6358685"/>
            <a:ext cx="717469" cy="4033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BEE97F2-C9EC-7344-9565-1B661B4C8F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11" y="6358685"/>
            <a:ext cx="717468" cy="4033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CDB5E05-BD8D-3045-96F2-F49347F515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296" y="6331958"/>
            <a:ext cx="921759" cy="5182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CF8F787-2FF9-124F-988F-F4ABA7988D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055" y="6358685"/>
            <a:ext cx="868186" cy="48811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2CC653B-33C7-5B43-B729-127BDC792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09" y="266400"/>
            <a:ext cx="11228338" cy="132556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A7FFC8"/>
                </a:solidFill>
              </a:defRPr>
            </a:lvl1pPr>
          </a:lstStyle>
          <a:p>
            <a:r>
              <a:rPr lang="fr-FR"/>
              <a:t>TITRE DE DIAPO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63ED6A5-96B4-CC4E-B7C0-7136B0B0B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309" y="1699592"/>
            <a:ext cx="11228337" cy="385638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96972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REMERCI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95E57546-0726-D54B-997B-82D5D1A23548}"/>
              </a:ext>
            </a:extLst>
          </p:cNvPr>
          <p:cNvSpPr/>
          <p:nvPr userDrawn="1"/>
        </p:nvSpPr>
        <p:spPr>
          <a:xfrm>
            <a:off x="-2255520" y="1115707"/>
            <a:ext cx="4511040" cy="4511040"/>
          </a:xfrm>
          <a:prstGeom prst="ellipse">
            <a:avLst/>
          </a:prstGeom>
          <a:noFill/>
          <a:ln>
            <a:solidFill>
              <a:srgbClr val="034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0DCB7E-7A84-444D-96CF-62C375B697BC}"/>
              </a:ext>
            </a:extLst>
          </p:cNvPr>
          <p:cNvSpPr txBox="1"/>
          <p:nvPr userDrawn="1"/>
        </p:nvSpPr>
        <p:spPr>
          <a:xfrm>
            <a:off x="1310981" y="2644170"/>
            <a:ext cx="6382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>
                <a:solidFill>
                  <a:srgbClr val="034631"/>
                </a:solidFill>
                <a:highlight>
                  <a:srgbClr val="A7FFC8"/>
                </a:highlight>
                <a:latin typeface="+mj-lt"/>
              </a:rPr>
              <a:t>MERCI POUR VOTRE ÉCOUTE !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FBA13E-FC98-7147-97E1-2E25FFE30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743" y="3371227"/>
            <a:ext cx="3492560" cy="32385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0925AB5-184B-D442-A28F-6F1925A749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743" y="132727"/>
            <a:ext cx="323366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65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REMERCIEMENT LABEL FINANS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925AB5-184B-D442-A28F-6F1925A74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743" y="132727"/>
            <a:ext cx="3233660" cy="3238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27777C-326D-2949-8A82-709DD13870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743" y="3371227"/>
            <a:ext cx="3305530" cy="322825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9C0FECC-E6FA-9846-AE98-05718197B08C}"/>
              </a:ext>
            </a:extLst>
          </p:cNvPr>
          <p:cNvSpPr/>
          <p:nvPr userDrawn="1"/>
        </p:nvSpPr>
        <p:spPr>
          <a:xfrm>
            <a:off x="-2255520" y="1115707"/>
            <a:ext cx="4511040" cy="4511040"/>
          </a:xfrm>
          <a:prstGeom prst="ellipse">
            <a:avLst/>
          </a:prstGeom>
          <a:noFill/>
          <a:ln>
            <a:solidFill>
              <a:srgbClr val="034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B1EA3E-19D4-324A-8E93-D903274316AC}"/>
              </a:ext>
            </a:extLst>
          </p:cNvPr>
          <p:cNvSpPr txBox="1"/>
          <p:nvPr userDrawn="1"/>
        </p:nvSpPr>
        <p:spPr>
          <a:xfrm>
            <a:off x="1310981" y="2644170"/>
            <a:ext cx="6382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>
                <a:solidFill>
                  <a:srgbClr val="034631"/>
                </a:solidFill>
                <a:highlight>
                  <a:srgbClr val="A7FFC8"/>
                </a:highlight>
                <a:latin typeface="+mj-lt"/>
              </a:rPr>
              <a:t>MERCI POUR VOTRE ÉCOUTE ! </a:t>
            </a:r>
          </a:p>
        </p:txBody>
      </p:sp>
    </p:spTree>
    <p:extLst>
      <p:ext uri="{BB962C8B-B14F-4D97-AF65-F5344CB8AC3E}">
        <p14:creationId xmlns:p14="http://schemas.microsoft.com/office/powerpoint/2010/main" val="1108950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REMERCIEMENT LABEL FINANSOL V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5" t="14732" r="4740" b="32268"/>
          <a:stretch/>
        </p:blipFill>
        <p:spPr>
          <a:xfrm>
            <a:off x="8996819" y="1143000"/>
            <a:ext cx="2293481" cy="21209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80CCBA-130F-EC4D-8E54-CFFB08C1F7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262" y="3513380"/>
            <a:ext cx="2638113" cy="257644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2D66B364-98E4-684A-A95B-9F0A3A19D189}"/>
              </a:ext>
            </a:extLst>
          </p:cNvPr>
          <p:cNvSpPr/>
          <p:nvPr userDrawn="1"/>
        </p:nvSpPr>
        <p:spPr>
          <a:xfrm>
            <a:off x="-2255520" y="1115707"/>
            <a:ext cx="4511040" cy="4511040"/>
          </a:xfrm>
          <a:prstGeom prst="ellipse">
            <a:avLst/>
          </a:prstGeom>
          <a:noFill/>
          <a:ln>
            <a:solidFill>
              <a:srgbClr val="034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311C83-4637-A34D-B204-775C7AEF6BC6}"/>
              </a:ext>
            </a:extLst>
          </p:cNvPr>
          <p:cNvSpPr txBox="1"/>
          <p:nvPr userDrawn="1"/>
        </p:nvSpPr>
        <p:spPr>
          <a:xfrm>
            <a:off x="1310981" y="2644170"/>
            <a:ext cx="6382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>
                <a:solidFill>
                  <a:srgbClr val="034631"/>
                </a:solidFill>
                <a:highlight>
                  <a:srgbClr val="A7FFC8"/>
                </a:highlight>
                <a:latin typeface="+mj-lt"/>
              </a:rPr>
              <a:t>MERCI POUR VOTRE ÉCOUTE ! </a:t>
            </a:r>
          </a:p>
        </p:txBody>
      </p:sp>
    </p:spTree>
    <p:extLst>
      <p:ext uri="{BB962C8B-B14F-4D97-AF65-F5344CB8AC3E}">
        <p14:creationId xmlns:p14="http://schemas.microsoft.com/office/powerpoint/2010/main" val="1038402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REMERCI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7D5D06-B9B1-114B-8A9C-A4B0A1C19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138" y="273725"/>
            <a:ext cx="3146362" cy="315527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B015EE5-30D7-D94A-94D0-106A874A7D01}"/>
              </a:ext>
            </a:extLst>
          </p:cNvPr>
          <p:cNvSpPr/>
          <p:nvPr userDrawn="1"/>
        </p:nvSpPr>
        <p:spPr>
          <a:xfrm>
            <a:off x="8416650" y="3429000"/>
            <a:ext cx="3125337" cy="3125337"/>
          </a:xfrm>
          <a:prstGeom prst="ellipse">
            <a:avLst/>
          </a:prstGeom>
          <a:solidFill>
            <a:srgbClr val="034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9C5E848-B9C4-4F4D-9A3A-E368EC8BB407}"/>
              </a:ext>
            </a:extLst>
          </p:cNvPr>
          <p:cNvSpPr/>
          <p:nvPr userDrawn="1"/>
        </p:nvSpPr>
        <p:spPr>
          <a:xfrm>
            <a:off x="-2255520" y="1115707"/>
            <a:ext cx="4511040" cy="4511040"/>
          </a:xfrm>
          <a:prstGeom prst="ellipse">
            <a:avLst/>
          </a:prstGeom>
          <a:noFill/>
          <a:ln>
            <a:solidFill>
              <a:srgbClr val="034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1C31EE-9240-A243-AB81-0DEBB5F3FF3C}"/>
              </a:ext>
            </a:extLst>
          </p:cNvPr>
          <p:cNvSpPr txBox="1"/>
          <p:nvPr userDrawn="1"/>
        </p:nvSpPr>
        <p:spPr>
          <a:xfrm>
            <a:off x="1310981" y="2644170"/>
            <a:ext cx="6382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>
                <a:solidFill>
                  <a:srgbClr val="034631"/>
                </a:solidFill>
                <a:highlight>
                  <a:srgbClr val="A7FFC8"/>
                </a:highlight>
                <a:latin typeface="+mj-lt"/>
              </a:rPr>
              <a:t>MERCI POUR VOTRE ÉCOUTE ! </a:t>
            </a:r>
          </a:p>
        </p:txBody>
      </p:sp>
    </p:spTree>
    <p:extLst>
      <p:ext uri="{BB962C8B-B14F-4D97-AF65-F5344CB8AC3E}">
        <p14:creationId xmlns:p14="http://schemas.microsoft.com/office/powerpoint/2010/main" val="3247065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FIN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AED0EDD-9C5A-D54B-B2FA-5E1EC831B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253" y="2507021"/>
            <a:ext cx="6109493" cy="1843956"/>
          </a:xfrm>
          <a:prstGeom prst="rect">
            <a:avLst/>
          </a:prstGeom>
        </p:spPr>
      </p:pic>
      <p:sp>
        <p:nvSpPr>
          <p:cNvPr id="10" name="Corde 9">
            <a:extLst>
              <a:ext uri="{FF2B5EF4-FFF2-40B4-BE49-F238E27FC236}">
                <a16:creationId xmlns:a16="http://schemas.microsoft.com/office/drawing/2014/main" id="{4D64B97F-B97B-6441-AAB0-AA2626597FF3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-1949886" y="1366379"/>
            <a:ext cx="4125240" cy="4125240"/>
          </a:xfrm>
          <a:prstGeom prst="chord">
            <a:avLst>
              <a:gd name="adj1" fmla="val 5170881"/>
              <a:gd name="adj2" fmla="val 16409786"/>
            </a:avLst>
          </a:prstGeom>
          <a:solidFill>
            <a:srgbClr val="034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id="{7B409F00-56FA-3442-BBDE-001D19CB0A67}"/>
              </a:ext>
            </a:extLst>
          </p:cNvPr>
          <p:cNvSpPr>
            <a:spLocks/>
          </p:cNvSpPr>
          <p:nvPr userDrawn="1"/>
        </p:nvSpPr>
        <p:spPr>
          <a:xfrm>
            <a:off x="10016645" y="1366379"/>
            <a:ext cx="4125240" cy="4125240"/>
          </a:xfrm>
          <a:prstGeom prst="chord">
            <a:avLst>
              <a:gd name="adj1" fmla="val 5186207"/>
              <a:gd name="adj2" fmla="val 16409786"/>
            </a:avLst>
          </a:prstGeom>
          <a:solidFill>
            <a:srgbClr val="034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E98B709-EA16-5144-8763-62F739A3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34" y="5881658"/>
            <a:ext cx="7510659" cy="298400"/>
          </a:xfrm>
        </p:spPr>
        <p:txBody>
          <a:bodyPr anchor="b">
            <a:normAutofit/>
          </a:bodyPr>
          <a:lstStyle>
            <a:lvl1pPr algn="l">
              <a:defRPr sz="1000" b="0">
                <a:solidFill>
                  <a:srgbClr val="0346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/>
              <a:t>CONTACT : </a:t>
            </a:r>
            <a:r>
              <a:rPr lang="fr-FR">
                <a:hlinkClick r:id="rId3"/>
              </a:rPr>
              <a:t>timon.persoon@finansol.org</a:t>
            </a:r>
            <a:r>
              <a:rPr lang="fr-FR"/>
              <a:t> // </a:t>
            </a:r>
            <a:r>
              <a:rPr lang="fr-FR" err="1"/>
              <a:t>communication@finansol.org</a:t>
            </a:r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52B0787-E18E-0943-AF23-B970C374F3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421" y="294358"/>
            <a:ext cx="288000" cy="288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87902F7-42EF-094A-BE7B-FF5545A4E6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436" y="294952"/>
            <a:ext cx="288000" cy="288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6113655-AB6D-EB4C-AADB-B28AFBC774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198" y="279072"/>
            <a:ext cx="288000" cy="288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B539778-CC0C-C343-BF87-945A6818C4A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301" y="309007"/>
            <a:ext cx="288000" cy="288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CB76C8E-A1B9-1D4F-B82E-641C74E6C3A7}"/>
              </a:ext>
            </a:extLst>
          </p:cNvPr>
          <p:cNvSpPr txBox="1"/>
          <p:nvPr userDrawn="1"/>
        </p:nvSpPr>
        <p:spPr>
          <a:xfrm>
            <a:off x="3183116" y="272948"/>
            <a:ext cx="186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lang="fr-FR" sz="14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FAIR.label.finansol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0FEB650-AB89-6D48-A22D-A420631E6FE7}"/>
              </a:ext>
            </a:extLst>
          </p:cNvPr>
          <p:cNvSpPr txBox="1"/>
          <p:nvPr userDrawn="1"/>
        </p:nvSpPr>
        <p:spPr>
          <a:xfrm>
            <a:off x="5429437" y="260921"/>
            <a:ext cx="1647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lang="fr-FR" sz="14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Label_Finansol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8C05ACB-9636-8042-9676-824D68859F73}"/>
              </a:ext>
            </a:extLst>
          </p:cNvPr>
          <p:cNvSpPr txBox="1"/>
          <p:nvPr userDrawn="1"/>
        </p:nvSpPr>
        <p:spPr>
          <a:xfrm>
            <a:off x="9828384" y="279107"/>
            <a:ext cx="1825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Label Finansol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76170F4-10BE-CE43-970B-D4268A2BE06F}"/>
              </a:ext>
            </a:extLst>
          </p:cNvPr>
          <p:cNvSpPr txBox="1"/>
          <p:nvPr userDrawn="1"/>
        </p:nvSpPr>
        <p:spPr>
          <a:xfrm>
            <a:off x="7503421" y="261514"/>
            <a:ext cx="1872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</a:t>
            </a:r>
            <a:r>
              <a:rPr lang="fr-FR" sz="14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Label Finansol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29" descr="Une image contenant texte, pièce, graphiques vectoriels&#10;&#10;Description générée automatiquement">
            <a:extLst>
              <a:ext uri="{FF2B5EF4-FFF2-40B4-BE49-F238E27FC236}">
                <a16:creationId xmlns:a16="http://schemas.microsoft.com/office/drawing/2014/main" id="{153EBF98-267C-7E47-90DE-8A08A80E615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30" y="298621"/>
            <a:ext cx="288000" cy="28800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A5CFEE2B-5203-9F46-8AA5-5212BAE4E992}"/>
              </a:ext>
            </a:extLst>
          </p:cNvPr>
          <p:cNvSpPr txBox="1"/>
          <p:nvPr userDrawn="1"/>
        </p:nvSpPr>
        <p:spPr>
          <a:xfrm>
            <a:off x="1247430" y="272948"/>
            <a:ext cx="1492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finance-fair.org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39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CONTACT LABEL FINANS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AED0EDD-9C5A-D54B-B2FA-5E1EC831B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872" y="2806463"/>
            <a:ext cx="4125240" cy="1245073"/>
          </a:xfrm>
          <a:prstGeom prst="rect">
            <a:avLst/>
          </a:prstGeom>
        </p:spPr>
      </p:pic>
      <p:sp>
        <p:nvSpPr>
          <p:cNvPr id="10" name="Corde 9">
            <a:extLst>
              <a:ext uri="{FF2B5EF4-FFF2-40B4-BE49-F238E27FC236}">
                <a16:creationId xmlns:a16="http://schemas.microsoft.com/office/drawing/2014/main" id="{4D64B97F-B97B-6441-AAB0-AA2626597FF3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-1949886" y="1366379"/>
            <a:ext cx="4125240" cy="4125240"/>
          </a:xfrm>
          <a:prstGeom prst="chord">
            <a:avLst>
              <a:gd name="adj1" fmla="val 5170881"/>
              <a:gd name="adj2" fmla="val 16409786"/>
            </a:avLst>
          </a:prstGeom>
          <a:solidFill>
            <a:srgbClr val="034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id="{7B409F00-56FA-3442-BBDE-001D19CB0A67}"/>
              </a:ext>
            </a:extLst>
          </p:cNvPr>
          <p:cNvSpPr>
            <a:spLocks/>
          </p:cNvSpPr>
          <p:nvPr userDrawn="1"/>
        </p:nvSpPr>
        <p:spPr>
          <a:xfrm>
            <a:off x="10016645" y="1366379"/>
            <a:ext cx="4125240" cy="4125240"/>
          </a:xfrm>
          <a:prstGeom prst="chord">
            <a:avLst>
              <a:gd name="adj1" fmla="val 5186207"/>
              <a:gd name="adj2" fmla="val 16409786"/>
            </a:avLst>
          </a:prstGeom>
          <a:solidFill>
            <a:srgbClr val="034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B9E5CE7-1A0E-D04C-A4DD-4809FE2472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263" y="2283608"/>
            <a:ext cx="2370231" cy="2290781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F6184AA5-9FC0-F64A-B3E0-20A1558E6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34" y="5881658"/>
            <a:ext cx="7510659" cy="298400"/>
          </a:xfrm>
        </p:spPr>
        <p:txBody>
          <a:bodyPr anchor="b">
            <a:normAutofit/>
          </a:bodyPr>
          <a:lstStyle>
            <a:lvl1pPr algn="l">
              <a:defRPr sz="1000" b="0">
                <a:solidFill>
                  <a:srgbClr val="0346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/>
              <a:t>CONTACT : </a:t>
            </a:r>
            <a:r>
              <a:rPr lang="fr-FR">
                <a:hlinkClick r:id="rId4"/>
              </a:rPr>
              <a:t>timon.persoon@finansol.org</a:t>
            </a:r>
            <a:r>
              <a:rPr lang="fr-FR"/>
              <a:t> // </a:t>
            </a:r>
            <a:r>
              <a:rPr lang="fr-FR" err="1"/>
              <a:t>communication@finansol.org</a:t>
            </a:r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52B0787-E18E-0943-AF23-B970C374F3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421" y="294358"/>
            <a:ext cx="288000" cy="288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87902F7-42EF-094A-BE7B-FF5545A4E6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436" y="294952"/>
            <a:ext cx="288000" cy="288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6113655-AB6D-EB4C-AADB-B28AFBC774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198" y="279072"/>
            <a:ext cx="288000" cy="288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B539778-CC0C-C343-BF87-945A6818C4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301" y="309007"/>
            <a:ext cx="288000" cy="28800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DCB76C8E-A1B9-1D4F-B82E-641C74E6C3A7}"/>
              </a:ext>
            </a:extLst>
          </p:cNvPr>
          <p:cNvSpPr txBox="1"/>
          <p:nvPr userDrawn="1"/>
        </p:nvSpPr>
        <p:spPr>
          <a:xfrm>
            <a:off x="3183116" y="272948"/>
            <a:ext cx="186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lang="fr-FR" sz="14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FAIR.label.finansol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0FEB650-AB89-6D48-A22D-A420631E6FE7}"/>
              </a:ext>
            </a:extLst>
          </p:cNvPr>
          <p:cNvSpPr txBox="1"/>
          <p:nvPr userDrawn="1"/>
        </p:nvSpPr>
        <p:spPr>
          <a:xfrm>
            <a:off x="5429437" y="260921"/>
            <a:ext cx="1647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lang="fr-FR" sz="14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Label_Finansol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8C05ACB-9636-8042-9676-824D68859F73}"/>
              </a:ext>
            </a:extLst>
          </p:cNvPr>
          <p:cNvSpPr txBox="1"/>
          <p:nvPr userDrawn="1"/>
        </p:nvSpPr>
        <p:spPr>
          <a:xfrm>
            <a:off x="9828384" y="279107"/>
            <a:ext cx="1825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Label Finansol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76170F4-10BE-CE43-970B-D4268A2BE06F}"/>
              </a:ext>
            </a:extLst>
          </p:cNvPr>
          <p:cNvSpPr txBox="1"/>
          <p:nvPr userDrawn="1"/>
        </p:nvSpPr>
        <p:spPr>
          <a:xfrm>
            <a:off x="7503421" y="261514"/>
            <a:ext cx="1872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</a:t>
            </a:r>
            <a:r>
              <a:rPr lang="fr-FR" sz="14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Label Finansol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 35" descr="Une image contenant texte, pièce, graphiques vectoriels&#10;&#10;Description générée automatiquement">
            <a:extLst>
              <a:ext uri="{FF2B5EF4-FFF2-40B4-BE49-F238E27FC236}">
                <a16:creationId xmlns:a16="http://schemas.microsoft.com/office/drawing/2014/main" id="{153EBF98-267C-7E47-90DE-8A08A80E61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30" y="298621"/>
            <a:ext cx="288000" cy="28800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A5CFEE2B-5203-9F46-8AA5-5212BAE4E992}"/>
              </a:ext>
            </a:extLst>
          </p:cNvPr>
          <p:cNvSpPr txBox="1"/>
          <p:nvPr userDrawn="1"/>
        </p:nvSpPr>
        <p:spPr>
          <a:xfrm>
            <a:off x="1247430" y="272948"/>
            <a:ext cx="1492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finance-fair.org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3F030C-255C-A846-B070-713BD87E3741}"/>
              </a:ext>
            </a:extLst>
          </p:cNvPr>
          <p:cNvSpPr/>
          <p:nvPr userDrawn="1"/>
        </p:nvSpPr>
        <p:spPr>
          <a:xfrm>
            <a:off x="-1" y="0"/>
            <a:ext cx="3293533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98C1827-0DC2-1541-B5C7-B4B687B896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2418" y="3110164"/>
            <a:ext cx="5142230" cy="50168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4400" b="1">
                <a:solidFill>
                  <a:srgbClr val="034631"/>
                </a:solidFill>
                <a:highlight>
                  <a:srgbClr val="F6F6F6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TITRE DE DIAPO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5D903E6-CB08-7D4C-A883-078D73806AD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22418" y="5501699"/>
            <a:ext cx="5142230" cy="5016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03463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JJ mois AAA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181115-B2F4-184C-8CC0-084E8BFA1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39" y="656871"/>
            <a:ext cx="1909244" cy="15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7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CCUEI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9D09D-2F08-C341-B6E1-E022E6824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197" y="2433010"/>
            <a:ext cx="3874605" cy="1434085"/>
          </a:xfrm>
        </p:spPr>
        <p:txBody>
          <a:bodyPr>
            <a:normAutofit/>
          </a:bodyPr>
          <a:lstStyle>
            <a:lvl1pPr>
              <a:defRPr sz="4800" b="1" i="0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BIENVENUE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74BBD-BC21-9041-B824-753099C2FD90}"/>
              </a:ext>
            </a:extLst>
          </p:cNvPr>
          <p:cNvSpPr/>
          <p:nvPr userDrawn="1"/>
        </p:nvSpPr>
        <p:spPr>
          <a:xfrm>
            <a:off x="-1" y="0"/>
            <a:ext cx="3260035" cy="6858000"/>
          </a:xfrm>
          <a:prstGeom prst="rect">
            <a:avLst/>
          </a:prstGeom>
          <a:solidFill>
            <a:srgbClr val="034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CC4C71-2B57-1B42-92BD-EF02F3734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09" y="680411"/>
            <a:ext cx="1954813" cy="16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5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CCUEIL LABEL FINANS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442314-6644-9A4A-AADF-CA93C226D31C}"/>
              </a:ext>
            </a:extLst>
          </p:cNvPr>
          <p:cNvSpPr/>
          <p:nvPr userDrawn="1"/>
        </p:nvSpPr>
        <p:spPr>
          <a:xfrm>
            <a:off x="-1" y="0"/>
            <a:ext cx="3299791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A9D09D-2F08-C341-B6E1-E022E6824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1752" y="2253392"/>
            <a:ext cx="4333493" cy="1658771"/>
          </a:xfrm>
        </p:spPr>
        <p:txBody>
          <a:bodyPr>
            <a:normAutofit/>
          </a:bodyPr>
          <a:lstStyle>
            <a:lvl1pPr>
              <a:defRPr sz="5400" b="1" i="0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BIENVENUE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AD04638-ADDD-D040-ADB3-962A40FBC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39" y="2756575"/>
            <a:ext cx="1909244" cy="18646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845DCA-A9CB-2542-8126-CDA5BC758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39" y="656871"/>
            <a:ext cx="1909244" cy="15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APO SOMMAI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1DFBAE95-2F55-1C4C-AD6B-E7A41D37A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8183" y="0"/>
            <a:ext cx="4273817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1B9A82-1956-184F-B9F9-A80991BDF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0944"/>
            <a:ext cx="7510659" cy="671004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SOMMAIRE / ORDRE DU JOUR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F09C85-616C-9A4D-962B-C20B77DDF1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39354"/>
            <a:ext cx="5995670" cy="465029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rgbClr val="03463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Point 1 </a:t>
            </a:r>
          </a:p>
          <a:p>
            <a:pPr lvl="0"/>
            <a:r>
              <a:rPr lang="fr-FR"/>
              <a:t>Point 2</a:t>
            </a:r>
          </a:p>
          <a:p>
            <a:pPr lvl="0"/>
            <a:r>
              <a:rPr lang="fr-FR"/>
              <a:t>Point 3</a:t>
            </a:r>
          </a:p>
          <a:p>
            <a:pPr lvl="0"/>
            <a:r>
              <a:rPr lang="fr-FR"/>
              <a:t>Etc.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640A5D-7CAA-F44F-AFE5-FA6A6DDED200}"/>
              </a:ext>
            </a:extLst>
          </p:cNvPr>
          <p:cNvSpPr/>
          <p:nvPr userDrawn="1"/>
        </p:nvSpPr>
        <p:spPr>
          <a:xfrm>
            <a:off x="7918182" y="0"/>
            <a:ext cx="4273817" cy="6858000"/>
          </a:xfrm>
          <a:prstGeom prst="rect">
            <a:avLst/>
          </a:prstGeom>
          <a:solidFill>
            <a:srgbClr val="03463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74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SOMMAIRE ILLUS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B9A82-1956-184F-B9F9-A80991BDF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0944"/>
            <a:ext cx="7510659" cy="671004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SOMMAIRE / ORDRE DU JOUR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FF373FE-4522-2942-90B7-B052094294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39354"/>
            <a:ext cx="5995670" cy="465029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rgbClr val="03463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Point 1 </a:t>
            </a:r>
          </a:p>
          <a:p>
            <a:pPr lvl="0"/>
            <a:r>
              <a:rPr lang="fr-FR"/>
              <a:t>Point 2</a:t>
            </a:r>
          </a:p>
          <a:p>
            <a:pPr lvl="0"/>
            <a:r>
              <a:rPr lang="fr-FR"/>
              <a:t>Point 3</a:t>
            </a:r>
          </a:p>
          <a:p>
            <a:pPr lvl="0"/>
            <a:r>
              <a:rPr lang="fr-FR"/>
              <a:t>Etc.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E4BFC3-7F77-6645-90E3-8FE3A61BA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95" r="7335"/>
          <a:stretch/>
        </p:blipFill>
        <p:spPr>
          <a:xfrm>
            <a:off x="80772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5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442314-6644-9A4A-AADF-CA93C226D31C}"/>
              </a:ext>
            </a:extLst>
          </p:cNvPr>
          <p:cNvSpPr/>
          <p:nvPr userDrawn="1"/>
        </p:nvSpPr>
        <p:spPr>
          <a:xfrm>
            <a:off x="-1" y="0"/>
            <a:ext cx="3299791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C6CEBEA-C1EC-294A-906D-D294D3D17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3506" y="631248"/>
            <a:ext cx="7510659" cy="671004"/>
          </a:xfrm>
        </p:spPr>
        <p:txBody>
          <a:bodyPr anchor="b">
            <a:normAutofit/>
          </a:bodyPr>
          <a:lstStyle>
            <a:lvl1pPr algn="r">
              <a:defRPr sz="3600" b="1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SOMMAIRE / ORDRE DU JOUR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BEE0241-9374-2C47-B0E6-CB6D0452A9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88495" y="1379719"/>
            <a:ext cx="5995670" cy="465029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rgbClr val="03463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Point 1 </a:t>
            </a:r>
          </a:p>
          <a:p>
            <a:pPr lvl="0"/>
            <a:r>
              <a:rPr lang="fr-FR"/>
              <a:t>Point 2</a:t>
            </a:r>
          </a:p>
          <a:p>
            <a:pPr lvl="0"/>
            <a:r>
              <a:rPr lang="fr-FR"/>
              <a:t>Point 3</a:t>
            </a:r>
          </a:p>
          <a:p>
            <a:pPr lvl="0"/>
            <a:r>
              <a:rPr lang="fr-FR"/>
              <a:t>Etc.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CC9632C-D546-D043-9063-F9FD462D0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89" y="2908975"/>
            <a:ext cx="1909244" cy="18646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3BE0B8-BA96-8840-AAB4-633BE8B3C0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89" y="809271"/>
            <a:ext cx="1909244" cy="15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1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B9A82-1956-184F-B9F9-A80991BDF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3506" y="631248"/>
            <a:ext cx="7510659" cy="671004"/>
          </a:xfrm>
        </p:spPr>
        <p:txBody>
          <a:bodyPr anchor="b">
            <a:normAutofit/>
          </a:bodyPr>
          <a:lstStyle>
            <a:lvl1pPr algn="r">
              <a:defRPr sz="3600" b="1">
                <a:solidFill>
                  <a:srgbClr val="034631"/>
                </a:solidFill>
                <a:highlight>
                  <a:srgbClr val="A7FFC8"/>
                </a:highligh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SOMMAIRE / ORDRE DU JOUR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D533F-2ACA-A64A-B549-BD167A3A952E}"/>
              </a:ext>
            </a:extLst>
          </p:cNvPr>
          <p:cNvSpPr/>
          <p:nvPr userDrawn="1"/>
        </p:nvSpPr>
        <p:spPr>
          <a:xfrm>
            <a:off x="-1" y="0"/>
            <a:ext cx="3299791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3FE0ABC6-653A-864F-A554-1CB121D506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88495" y="1379719"/>
            <a:ext cx="5995670" cy="465029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rgbClr val="03463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Point 1 </a:t>
            </a:r>
          </a:p>
          <a:p>
            <a:pPr lvl="0"/>
            <a:r>
              <a:rPr lang="fr-FR"/>
              <a:t>Point 2</a:t>
            </a:r>
          </a:p>
          <a:p>
            <a:pPr lvl="0"/>
            <a:r>
              <a:rPr lang="fr-FR"/>
              <a:t>Point 3</a:t>
            </a:r>
          </a:p>
          <a:p>
            <a:pPr lvl="0"/>
            <a:r>
              <a:rPr lang="fr-FR"/>
              <a:t>Etc.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1CEE03-C506-5949-A7BE-F8C242FB2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89" y="809271"/>
            <a:ext cx="1909244" cy="15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639E7B-88A4-394A-935B-DD20E869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834667-A67B-2B4D-9F7D-6934DA90F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DDC0DD-E894-3742-B27E-43F0326C029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077" y="6446868"/>
            <a:ext cx="184220" cy="2347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1A944E-9394-FB4E-9C15-76747C34432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793" y="6468816"/>
            <a:ext cx="184221" cy="18603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72D8A06-5551-0243-BB34-7CCA7BA012FB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360" y="6493593"/>
            <a:ext cx="299962" cy="201614"/>
          </a:xfrm>
          <a:prstGeom prst="rect">
            <a:avLst/>
          </a:prstGeom>
        </p:spPr>
      </p:pic>
      <p:pic>
        <p:nvPicPr>
          <p:cNvPr id="15" name="Image 14" descr="Une image contenant texte, palette, graphiques vectoriels&#10;&#10;Description générée automatiquement">
            <a:extLst>
              <a:ext uri="{FF2B5EF4-FFF2-40B4-BE49-F238E27FC236}">
                <a16:creationId xmlns:a16="http://schemas.microsoft.com/office/drawing/2014/main" id="{5F8457ED-9534-0842-BF4F-FE6E33FCAA67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385" y="6493593"/>
            <a:ext cx="206531" cy="2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1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7" r:id="rId3"/>
    <p:sldLayoutId id="2147483650" r:id="rId4"/>
    <p:sldLayoutId id="2147483678" r:id="rId5"/>
    <p:sldLayoutId id="2147483651" r:id="rId6"/>
    <p:sldLayoutId id="2147483666" r:id="rId7"/>
    <p:sldLayoutId id="2147483685" r:id="rId8"/>
    <p:sldLayoutId id="2147483684" r:id="rId9"/>
    <p:sldLayoutId id="2147483688" r:id="rId10"/>
    <p:sldLayoutId id="2147483689" r:id="rId11"/>
    <p:sldLayoutId id="2147483660" r:id="rId12"/>
    <p:sldLayoutId id="2147483662" r:id="rId13"/>
    <p:sldLayoutId id="2147483653" r:id="rId14"/>
    <p:sldLayoutId id="2147483664" r:id="rId15"/>
    <p:sldLayoutId id="2147483673" r:id="rId16"/>
    <p:sldLayoutId id="2147483683" r:id="rId17"/>
    <p:sldLayoutId id="2147483663" r:id="rId18"/>
    <p:sldLayoutId id="2147483672" r:id="rId19"/>
    <p:sldLayoutId id="2147483675" r:id="rId20"/>
    <p:sldLayoutId id="2147483676" r:id="rId21"/>
    <p:sldLayoutId id="2147483654" r:id="rId22"/>
    <p:sldLayoutId id="2147483680" r:id="rId23"/>
    <p:sldLayoutId id="2147483677" r:id="rId24"/>
    <p:sldLayoutId id="2147483681" r:id="rId25"/>
    <p:sldLayoutId id="2147483655" r:id="rId26"/>
    <p:sldLayoutId id="214748368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@finansol.org" TargetMode="External"/><Relationship Id="rId2" Type="http://schemas.openxmlformats.org/officeDocument/2006/relationships/hyperlink" Target="https://www.finance-fair.org/temps-forts-de-fair/barometre-de-la-finance-solidaire/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finance-fair.org/temps-forts-de-fair/semaine-de-la-finance-solidaire-2/" TargetMode="Externa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finance-fair.org/temps-forts-de-fair/grands-prix-de-la-finance-solidaire/" TargetMode="Externa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BFA1AC2-11D0-6646-A4DF-D3066C278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VOS RENDEZ-VOUS EN 2022</a:t>
            </a:r>
          </a:p>
        </p:txBody>
      </p:sp>
    </p:spTree>
    <p:extLst>
      <p:ext uri="{BB962C8B-B14F-4D97-AF65-F5344CB8AC3E}">
        <p14:creationId xmlns:p14="http://schemas.microsoft.com/office/powerpoint/2010/main" val="168549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55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1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63754" y="2501284"/>
            <a:ext cx="5157787" cy="823912"/>
          </a:xfrm>
        </p:spPr>
        <p:txBody>
          <a:bodyPr/>
          <a:lstStyle/>
          <a:p>
            <a:r>
              <a:rPr lang="fr-FR"/>
              <a:t>Un collectif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203" y="1514208"/>
            <a:ext cx="3282696" cy="1399032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6163323" y="2503370"/>
            <a:ext cx="5183188" cy="823912"/>
          </a:xfrm>
        </p:spPr>
        <p:txBody>
          <a:bodyPr/>
          <a:lstStyle/>
          <a:p>
            <a:r>
              <a:rPr lang="fr-FR"/>
              <a:t>Un label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>
          <a:xfrm>
            <a:off x="6163323" y="3327282"/>
            <a:ext cx="5183188" cy="2936358"/>
          </a:xfrm>
        </p:spPr>
        <p:txBody>
          <a:bodyPr>
            <a:normAutofit/>
          </a:bodyPr>
          <a:lstStyle/>
          <a:p>
            <a:r>
              <a:rPr lang="fr-FR" sz="1800"/>
              <a:t>un gage de confiance qui facilite et garantit le choix de l’épargnant.</a:t>
            </a:r>
          </a:p>
          <a:p>
            <a:r>
              <a:rPr lang="fr-FR" sz="1800"/>
              <a:t>assurant aux épargnants qu’ils contribuent réellement au financement d’activités génératrices de plus-values sociales et environnementales.</a:t>
            </a:r>
          </a:p>
          <a:p>
            <a:r>
              <a:rPr lang="fr-FR" sz="1800"/>
              <a:t>attestant de l’engagement de l’intermédiaire financier à donner une information fiable sur le produit  labellisé et les activités soutenues</a:t>
            </a:r>
          </a:p>
          <a:p>
            <a:endParaRPr lang="fr-FR" sz="180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FAIR, LE COLLECTIF DES ACTEURS </a:t>
            </a:r>
            <a:br>
              <a:rPr lang="fr-FR"/>
            </a:br>
            <a:r>
              <a:rPr lang="fr-FR"/>
              <a:t>DE LA FINANCE À IMPACT SOCIAL</a:t>
            </a:r>
          </a:p>
        </p:txBody>
      </p:sp>
      <p:pic>
        <p:nvPicPr>
          <p:cNvPr id="7" name="Image 12">
            <a:extLst>
              <a:ext uri="{FF2B5EF4-FFF2-40B4-BE49-F238E27FC236}">
                <a16:creationId xmlns:a16="http://schemas.microsoft.com/office/drawing/2014/main" id="{6CC7ADE2-307E-4B73-813B-C4AF7185B7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488" y="1393993"/>
            <a:ext cx="15414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4"/>
          <p:cNvSpPr txBox="1">
            <a:spLocks/>
          </p:cNvSpPr>
          <p:nvPr/>
        </p:nvSpPr>
        <p:spPr>
          <a:xfrm>
            <a:off x="481309" y="3325196"/>
            <a:ext cx="5183188" cy="2936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fédérateur des acteurs de la finance à impact social en France et pôle d’expertise français dans ce domaine à l’international</a:t>
            </a:r>
          </a:p>
          <a:p>
            <a:r>
              <a:rPr lang="fr-FR" sz="1800" dirty="0"/>
              <a:t>qui rassemble près de 130 entreprises solidaires, banques, sociétés de gestion, ONG, grandes écoles et personnalités engagées</a:t>
            </a:r>
          </a:p>
          <a:p>
            <a:r>
              <a:rPr lang="fr-FR" sz="1800" dirty="0"/>
              <a:t>né en 2021 de la fusion entre Finansol, acteur historique, et l’</a:t>
            </a:r>
            <a:r>
              <a:rPr lang="fr-FR" sz="1800" dirty="0" err="1"/>
              <a:t>iiLab</a:t>
            </a:r>
            <a:r>
              <a:rPr lang="fr-FR" sz="1800" dirty="0"/>
              <a:t>, laboratoire d’innovation sur l’impact. </a:t>
            </a:r>
          </a:p>
        </p:txBody>
      </p:sp>
    </p:spTree>
    <p:extLst>
      <p:ext uri="{BB962C8B-B14F-4D97-AF65-F5344CB8AC3E}">
        <p14:creationId xmlns:p14="http://schemas.microsoft.com/office/powerpoint/2010/main" val="321615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PLAIDOYER : UNE ÉLECTION À PRÉPARER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61052" y="1717663"/>
            <a:ext cx="5362709" cy="1073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1800" b="1" dirty="0">
                <a:solidFill>
                  <a:schemeClr val="tx2"/>
                </a:solidFill>
                <a:cs typeface="Calibri"/>
              </a:rPr>
              <a:t>Objectif</a:t>
            </a:r>
            <a:r>
              <a:rPr lang="fr-FR" sz="1800" dirty="0">
                <a:solidFill>
                  <a:schemeClr val="tx2"/>
                </a:solidFill>
                <a:cs typeface="Calibri"/>
              </a:rPr>
              <a:t> </a:t>
            </a:r>
            <a:r>
              <a:rPr lang="fr-FR" sz="1800" b="1" dirty="0">
                <a:solidFill>
                  <a:schemeClr val="tx2"/>
                </a:solidFill>
                <a:cs typeface="Calibri"/>
              </a:rPr>
              <a:t>du projet FAIR 2022:</a:t>
            </a:r>
            <a:r>
              <a:rPr lang="fr-FR" sz="1800" dirty="0">
                <a:cs typeface="Calibri"/>
              </a:rPr>
              <a:t> inscrire la finance à impact social dans les programmes des candidats.</a:t>
            </a:r>
            <a:endParaRPr lang="fr-FR" dirty="0"/>
          </a:p>
          <a:p>
            <a:endParaRPr lang="fr-FR">
              <a:cs typeface="Calibri"/>
            </a:endParaRPr>
          </a:p>
          <a:p>
            <a:endParaRPr lang="fr-FR" dirty="0">
              <a:cs typeface="Calibri"/>
            </a:endParaRPr>
          </a:p>
          <a:p>
            <a:endParaRPr lang="fr-FR">
              <a:cs typeface="Arial"/>
            </a:endParaRP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CE13B771-B3C4-4E11-B95A-51794695F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774938"/>
              </p:ext>
            </p:extLst>
          </p:nvPr>
        </p:nvGraphicFramePr>
        <p:xfrm>
          <a:off x="549704" y="2751422"/>
          <a:ext cx="5415957" cy="234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680">
                  <a:extLst>
                    <a:ext uri="{9D8B030D-6E8A-4147-A177-3AD203B41FA5}">
                      <a16:colId xmlns:a16="http://schemas.microsoft.com/office/drawing/2014/main" val="2404525215"/>
                    </a:ext>
                  </a:extLst>
                </a:gridCol>
                <a:gridCol w="1887277">
                  <a:extLst>
                    <a:ext uri="{9D8B030D-6E8A-4147-A177-3AD203B41FA5}">
                      <a16:colId xmlns:a16="http://schemas.microsoft.com/office/drawing/2014/main" val="1953592315"/>
                    </a:ext>
                  </a:extLst>
                </a:gridCol>
              </a:tblGrid>
              <a:tr h="36546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Les prochaines étapes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Calendrier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332629"/>
                  </a:ext>
                </a:extLst>
              </a:tr>
              <a:tr h="365468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fr-FR" sz="1400" dirty="0"/>
                        <a:t>Finalisation des fiches techniques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dirty="0"/>
                        <a:t>Janvier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897082"/>
                  </a:ext>
                </a:extLst>
              </a:tr>
              <a:tr h="365468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Diffusion du libre blanc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Janvier-mars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813181"/>
                  </a:ext>
                </a:extLst>
              </a:tr>
              <a:tr h="365468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Conférence de presse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Février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69860"/>
                  </a:ext>
                </a:extLst>
              </a:tr>
              <a:tr h="365468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Elections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Avril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133200"/>
                  </a:ext>
                </a:extLst>
              </a:tr>
              <a:tr h="365468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Rencontres avec le nouveau gouvernement / administration/ parlement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Jui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n-Septembre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60673"/>
                  </a:ext>
                </a:extLst>
              </a:tr>
            </a:tbl>
          </a:graphicData>
        </a:graphic>
      </p:graphicFrame>
      <p:grpSp>
        <p:nvGrpSpPr>
          <p:cNvPr id="12" name="Groupe 11">
            <a:extLst>
              <a:ext uri="{FF2B5EF4-FFF2-40B4-BE49-F238E27FC236}">
                <a16:creationId xmlns:a16="http://schemas.microsoft.com/office/drawing/2014/main" id="{7F19894C-E915-4C5D-89FB-E6FD736D4447}"/>
              </a:ext>
            </a:extLst>
          </p:cNvPr>
          <p:cNvGrpSpPr/>
          <p:nvPr/>
        </p:nvGrpSpPr>
        <p:grpSpPr>
          <a:xfrm>
            <a:off x="6650000" y="2741982"/>
            <a:ext cx="4988000" cy="3469315"/>
            <a:chOff x="6800628" y="2414145"/>
            <a:chExt cx="4988000" cy="3469315"/>
          </a:xfrm>
        </p:grpSpPr>
        <p:pic>
          <p:nvPicPr>
            <p:cNvPr id="8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2042A09-057E-42B1-ACB4-A193B6878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1260000">
              <a:off x="6800628" y="2810761"/>
              <a:ext cx="2152650" cy="2990850"/>
            </a:xfrm>
            <a:prstGeom prst="rect">
              <a:avLst/>
            </a:prstGeom>
          </p:spPr>
        </p:pic>
        <p:pic>
          <p:nvPicPr>
            <p:cNvPr id="6" name="Image 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34B0D15-3B0F-40CC-BDBC-8BBF9ABE4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">
              <a:off x="9635978" y="2959285"/>
              <a:ext cx="2152650" cy="2924175"/>
            </a:xfrm>
            <a:prstGeom prst="rect">
              <a:avLst/>
            </a:prstGeom>
          </p:spPr>
        </p:pic>
        <p:pic>
          <p:nvPicPr>
            <p:cNvPr id="4" name="Image 5" descr="Une image contenant texte, personne&#10;&#10;Description générée automatiquement">
              <a:extLst>
                <a:ext uri="{FF2B5EF4-FFF2-40B4-BE49-F238E27FC236}">
                  <a16:creationId xmlns:a16="http://schemas.microsoft.com/office/drawing/2014/main" id="{251509B4-F466-4BE7-B70C-B7B9C520A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0000">
              <a:off x="8271466" y="2414145"/>
              <a:ext cx="2152650" cy="3057525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62661BF5-205F-413B-A461-49C6D6725CD6}"/>
              </a:ext>
            </a:extLst>
          </p:cNvPr>
          <p:cNvSpPr txBox="1"/>
          <p:nvPr/>
        </p:nvSpPr>
        <p:spPr>
          <a:xfrm>
            <a:off x="6932870" y="1634314"/>
            <a:ext cx="469250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ea typeface="+mn-lt"/>
                <a:cs typeface="+mn-lt"/>
              </a:rPr>
              <a:t>Un </a:t>
            </a:r>
            <a:r>
              <a:rPr lang="fr-FR" b="1" dirty="0">
                <a:solidFill>
                  <a:schemeClr val="tx2"/>
                </a:solidFill>
                <a:cs typeface="Calibri"/>
              </a:rPr>
              <a:t>nouveau livre blanc et 10 propositions</a:t>
            </a:r>
            <a:r>
              <a:rPr lang="fr-FR" dirty="0">
                <a:ea typeface="+mn-lt"/>
                <a:cs typeface="+mn-lt"/>
              </a:rPr>
              <a:t> pour faire changer d'échelle la finance à impact social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12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BAROMÈTRE DE LA FINANCE SOLIDAIRE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81309" y="1699592"/>
            <a:ext cx="7475861" cy="4244008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Date de sortie de la 20</a:t>
            </a:r>
            <a:r>
              <a:rPr lang="fr-FR" b="1" baseline="30000" dirty="0">
                <a:solidFill>
                  <a:schemeClr val="tx2"/>
                </a:solidFill>
              </a:rPr>
              <a:t>ème</a:t>
            </a:r>
            <a:r>
              <a:rPr lang="fr-FR" b="1" dirty="0">
                <a:solidFill>
                  <a:schemeClr val="tx2"/>
                </a:solidFill>
              </a:rPr>
              <a:t> édition : 7 juin 2022</a:t>
            </a:r>
          </a:p>
          <a:p>
            <a:endParaRPr lang="fr-FR" b="1" dirty="0">
              <a:solidFill>
                <a:srgbClr val="E34B26"/>
              </a:solidFill>
            </a:endParaRPr>
          </a:p>
          <a:p>
            <a:r>
              <a:rPr lang="fr-FR" sz="1700" dirty="0"/>
              <a:t>Dossier spécial réalisé avec </a:t>
            </a:r>
            <a:r>
              <a:rPr lang="fr-FR" sz="1700" i="1" dirty="0"/>
              <a:t>La Croix </a:t>
            </a:r>
            <a:r>
              <a:rPr lang="fr-FR" sz="1700" dirty="0"/>
              <a:t>sur la finance solidaire </a:t>
            </a:r>
          </a:p>
          <a:p>
            <a:r>
              <a:rPr lang="fr-FR" sz="1700" dirty="0"/>
              <a:t>Dévoile les tendances et évolutions de la finance solidaire en France</a:t>
            </a:r>
          </a:p>
          <a:p>
            <a:pPr lvl="1"/>
            <a:r>
              <a:rPr lang="fr-FR" dirty="0"/>
              <a:t>Des </a:t>
            </a:r>
            <a:r>
              <a:rPr lang="fr-FR" b="1" dirty="0"/>
              <a:t>indicateurs</a:t>
            </a:r>
            <a:r>
              <a:rPr lang="fr-FR" dirty="0"/>
              <a:t> sur l’impact de la finance solidaire en France (chiffres consolidés par l’Observatoire de la finance solidaire)</a:t>
            </a:r>
          </a:p>
          <a:p>
            <a:pPr lvl="1"/>
            <a:r>
              <a:rPr lang="fr-FR" dirty="0"/>
              <a:t>Des </a:t>
            </a:r>
            <a:r>
              <a:rPr lang="fr-FR" b="1" dirty="0"/>
              <a:t>reportages</a:t>
            </a:r>
            <a:r>
              <a:rPr lang="fr-FR" dirty="0"/>
              <a:t> centrés sur des initiatives citoyennes qui ont vu le jour ou se sont développées grâce à la finance solidaire</a:t>
            </a:r>
          </a:p>
          <a:p>
            <a:pPr lvl="1"/>
            <a:r>
              <a:rPr lang="fr-FR" dirty="0"/>
              <a:t>Un </a:t>
            </a:r>
            <a:r>
              <a:rPr lang="fr-FR" b="1" dirty="0"/>
              <a:t>cahier pédagogique </a:t>
            </a:r>
            <a:r>
              <a:rPr lang="fr-FR" dirty="0"/>
              <a:t>pour savoir comment épargner</a:t>
            </a:r>
          </a:p>
          <a:p>
            <a:pPr lvl="1"/>
            <a:r>
              <a:rPr lang="fr-FR" dirty="0"/>
              <a:t>Le </a:t>
            </a:r>
            <a:r>
              <a:rPr lang="fr-FR" b="1" dirty="0"/>
              <a:t>regard d’un acteur</a:t>
            </a:r>
            <a:r>
              <a:rPr lang="fr-FR" dirty="0"/>
              <a:t> de la société civile</a:t>
            </a:r>
          </a:p>
          <a:p>
            <a:r>
              <a:rPr lang="fr-FR" sz="1700" dirty="0"/>
              <a:t>Où le trouver ? </a:t>
            </a:r>
          </a:p>
          <a:p>
            <a:pPr lvl="1"/>
            <a:r>
              <a:rPr lang="fr-FR" dirty="0"/>
              <a:t>Sur le site internet de FAIR : </a:t>
            </a:r>
            <a:r>
              <a:rPr lang="fr-FR" dirty="0">
                <a:hlinkClick r:id="rId2"/>
              </a:rPr>
              <a:t>https://www.finance-fair.org/temps-forts-de-fair/barometre-de-la-finance-solidaire/</a:t>
            </a:r>
            <a:endParaRPr lang="fr-FR" dirty="0"/>
          </a:p>
          <a:p>
            <a:pPr lvl="1"/>
            <a:r>
              <a:rPr lang="fr-FR" dirty="0"/>
              <a:t>Au format papier : commandez vos exemplaires gratuits auprès de </a:t>
            </a:r>
            <a:r>
              <a:rPr lang="fr-FR" dirty="0">
                <a:hlinkClick r:id="rId3"/>
              </a:rPr>
              <a:t>communication@finansol.org</a:t>
            </a:r>
            <a:r>
              <a:rPr lang="fr-FR" dirty="0"/>
              <a:t> </a:t>
            </a:r>
          </a:p>
          <a:p>
            <a:endParaRPr lang="fr-FR" b="1" dirty="0">
              <a:solidFill>
                <a:srgbClr val="E34B26"/>
              </a:solidFill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71" y="1209521"/>
            <a:ext cx="3752475" cy="48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9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ASSEMBLÉE GÉNÉRALE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81309" y="1699592"/>
            <a:ext cx="11228337" cy="438116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7 avril 2022 </a:t>
            </a:r>
          </a:p>
          <a:p>
            <a:endParaRPr lang="fr-FR" b="1" dirty="0">
              <a:solidFill>
                <a:srgbClr val="E34B26"/>
              </a:solidFill>
            </a:endParaRPr>
          </a:p>
          <a:p>
            <a:r>
              <a:rPr lang="fr-FR" sz="1800" dirty="0"/>
              <a:t>Evénement clé dans la vie de chaque association alliant rétrospective de l’année écoulée et présentation des actions stratégiques à venir. </a:t>
            </a:r>
          </a:p>
          <a:p>
            <a:r>
              <a:rPr lang="fr-FR" sz="1800" dirty="0"/>
              <a:t>Qui y participe ? </a:t>
            </a:r>
          </a:p>
          <a:p>
            <a:pPr lvl="1"/>
            <a:r>
              <a:rPr lang="fr-FR" sz="1600" dirty="0"/>
              <a:t>Les adhérents : Principe de vote en AG : « 1 organisation = 1 voix »</a:t>
            </a:r>
          </a:p>
          <a:p>
            <a:pPr lvl="2"/>
            <a:r>
              <a:rPr lang="fr-FR" sz="1600" dirty="0"/>
              <a:t>Construire ensemble les actions pour le développement du secteur </a:t>
            </a:r>
          </a:p>
          <a:p>
            <a:pPr lvl="2"/>
            <a:r>
              <a:rPr lang="fr-FR" sz="1600" dirty="0"/>
              <a:t>Répondre au mieux aux enjeux du collectif</a:t>
            </a:r>
          </a:p>
          <a:p>
            <a:pPr lvl="1"/>
            <a:r>
              <a:rPr lang="fr-FR" sz="1600" dirty="0"/>
              <a:t>Les partenaires et acteurs clés du secteur peuvent assister aux échanges</a:t>
            </a:r>
          </a:p>
          <a:p>
            <a:endParaRPr lang="fr-FR" sz="2000" dirty="0"/>
          </a:p>
          <a:p>
            <a:r>
              <a:rPr lang="fr-FR" sz="2000" dirty="0"/>
              <a:t>Où trouver des informations ?</a:t>
            </a:r>
          </a:p>
          <a:p>
            <a:pPr lvl="1"/>
            <a:r>
              <a:rPr lang="fr-FR" sz="1600" dirty="0"/>
              <a:t>Convocation et informations pratiques envoyées par email en </a:t>
            </a:r>
            <a:r>
              <a:rPr lang="fr-FR" sz="1600" b="1" dirty="0">
                <a:solidFill>
                  <a:schemeClr val="tx2"/>
                </a:solidFill>
              </a:rPr>
              <a:t>février 2021.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11" y="3743219"/>
            <a:ext cx="3670336" cy="130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1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SEMAINE DE LA FINANCE SOLIDAIRE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81309" y="1699592"/>
            <a:ext cx="7957297" cy="4178694"/>
          </a:xfrm>
        </p:spPr>
        <p:txBody>
          <a:bodyPr>
            <a:normAutofit/>
          </a:bodyPr>
          <a:lstStyle/>
          <a:p>
            <a:pPr algn="ctr"/>
            <a:r>
              <a:rPr lang="fr-FR" b="1">
                <a:solidFill>
                  <a:schemeClr val="tx2"/>
                </a:solidFill>
              </a:rPr>
              <a:t>15</a:t>
            </a:r>
            <a:r>
              <a:rPr lang="fr-FR" b="1" baseline="30000">
                <a:solidFill>
                  <a:schemeClr val="tx2"/>
                </a:solidFill>
              </a:rPr>
              <a:t>ème</a:t>
            </a:r>
            <a:r>
              <a:rPr lang="fr-FR" b="1">
                <a:solidFill>
                  <a:schemeClr val="tx2"/>
                </a:solidFill>
              </a:rPr>
              <a:t> édition : du 7 au 14 novembre 2022</a:t>
            </a:r>
          </a:p>
          <a:p>
            <a:pPr algn="ctr"/>
            <a:endParaRPr lang="fr-FR" b="1">
              <a:solidFill>
                <a:srgbClr val="E34B26"/>
              </a:solidFill>
            </a:endParaRPr>
          </a:p>
          <a:p>
            <a:r>
              <a:rPr lang="fr-FR" sz="1700"/>
              <a:t>Campagne annuelle de mobilisation sur la finance solidaire pour présenter la finance solidaire au plus grand nombre et comment elle répond aux enjeux de notre société</a:t>
            </a:r>
          </a:p>
          <a:p>
            <a:pPr lvl="1"/>
            <a:r>
              <a:rPr lang="fr-FR"/>
              <a:t>Mise en avant de </a:t>
            </a:r>
            <a:r>
              <a:rPr lang="fr-FR" b="1"/>
              <a:t>projets ayant bénéficié de financement solidaire</a:t>
            </a:r>
            <a:r>
              <a:rPr lang="fr-FR"/>
              <a:t> pour leur création ou leur développement, et mise en avant de leur impact</a:t>
            </a:r>
          </a:p>
          <a:p>
            <a:pPr lvl="1"/>
            <a:r>
              <a:rPr lang="fr-FR"/>
              <a:t>Diffusion de </a:t>
            </a:r>
            <a:r>
              <a:rPr lang="fr-FR" b="1"/>
              <a:t>contenus pédagogiques</a:t>
            </a:r>
            <a:r>
              <a:rPr lang="fr-FR"/>
              <a:t> pour que chacun sache comment devenir épargnant solidaire</a:t>
            </a:r>
          </a:p>
          <a:p>
            <a:r>
              <a:rPr lang="fr-FR" sz="1700"/>
              <a:t>Deux piliers :</a:t>
            </a:r>
          </a:p>
          <a:p>
            <a:pPr lvl="1"/>
            <a:r>
              <a:rPr lang="fr-FR"/>
              <a:t>Campagne de </a:t>
            </a:r>
            <a:r>
              <a:rPr lang="fr-FR" b="1"/>
              <a:t>communication </a:t>
            </a:r>
            <a:r>
              <a:rPr lang="fr-FR"/>
              <a:t>: digital, relations presse, média</a:t>
            </a:r>
          </a:p>
          <a:p>
            <a:pPr lvl="1"/>
            <a:r>
              <a:rPr lang="fr-FR"/>
              <a:t>Campagne </a:t>
            </a:r>
            <a:r>
              <a:rPr lang="fr-FR" b="1"/>
              <a:t>événementielle</a:t>
            </a:r>
            <a:r>
              <a:rPr lang="fr-FR"/>
              <a:t>, collective et nationale</a:t>
            </a:r>
          </a:p>
          <a:p>
            <a:r>
              <a:rPr lang="fr-FR" sz="1700"/>
              <a:t>Où trouver des informations ?</a:t>
            </a:r>
          </a:p>
          <a:p>
            <a:pPr lvl="1"/>
            <a:r>
              <a:rPr lang="fr-FR"/>
              <a:t>Sur le site internet de FAIR : </a:t>
            </a:r>
            <a:r>
              <a:rPr lang="fr-FR">
                <a:hlinkClick r:id="rId2"/>
              </a:rPr>
              <a:t>https://www.finance-fair.org/temps-forts-de-fair/semaine-de-la-finance-solidaire-2/</a:t>
            </a:r>
            <a:r>
              <a:rPr lang="fr-FR"/>
              <a:t> </a:t>
            </a:r>
            <a:endParaRPr lang="fr-FR" sz="1700"/>
          </a:p>
          <a:p>
            <a:endParaRPr lang="fr-FR" sz="1700"/>
          </a:p>
          <a:p>
            <a:pPr algn="ctr"/>
            <a:endParaRPr lang="fr-FR" b="1">
              <a:solidFill>
                <a:srgbClr val="E34B2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615" y="1463040"/>
            <a:ext cx="3211163" cy="47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9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LES GRANDS PRIX DE LA FINANCE SOLIDAIRE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81309" y="1699591"/>
            <a:ext cx="11228337" cy="4466077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13</a:t>
            </a:r>
            <a:r>
              <a:rPr lang="fr-FR" b="1" baseline="30000" dirty="0">
                <a:solidFill>
                  <a:schemeClr val="tx2"/>
                </a:solidFill>
              </a:rPr>
              <a:t>ème</a:t>
            </a:r>
            <a:r>
              <a:rPr lang="fr-FR" b="1" dirty="0">
                <a:solidFill>
                  <a:schemeClr val="tx2"/>
                </a:solidFill>
              </a:rPr>
              <a:t> édition : novembre 2022</a:t>
            </a:r>
          </a:p>
          <a:p>
            <a:endParaRPr lang="fr-FR" dirty="0"/>
          </a:p>
          <a:p>
            <a:r>
              <a:rPr lang="fr-FR" sz="1500" dirty="0"/>
              <a:t>Evénement organisé avec </a:t>
            </a:r>
            <a:r>
              <a:rPr lang="fr-FR" sz="1500" i="1" dirty="0"/>
              <a:t>Le Monde</a:t>
            </a:r>
            <a:endParaRPr lang="fr-FR" sz="1500" dirty="0"/>
          </a:p>
          <a:p>
            <a:r>
              <a:rPr lang="fr-FR" sz="1500" dirty="0"/>
              <a:t>Objectifs :</a:t>
            </a:r>
          </a:p>
          <a:p>
            <a:pPr lvl="1"/>
            <a:r>
              <a:rPr lang="fr-FR" sz="1300" b="1" dirty="0"/>
              <a:t>Récompenser des entreprises solidaires </a:t>
            </a:r>
            <a:r>
              <a:rPr lang="fr-FR" sz="1300" dirty="0"/>
              <a:t>apportant des solutions aux problématiques sociales et environnementales</a:t>
            </a:r>
          </a:p>
          <a:p>
            <a:pPr lvl="1"/>
            <a:r>
              <a:rPr lang="fr-FR" sz="1300" dirty="0"/>
              <a:t>Illustrer </a:t>
            </a:r>
            <a:r>
              <a:rPr lang="fr-FR" sz="1300" b="1" dirty="0"/>
              <a:t>le rôle joué par la finance solidaire </a:t>
            </a:r>
            <a:r>
              <a:rPr lang="fr-FR" sz="1300" dirty="0"/>
              <a:t>dans le développement de ces structures</a:t>
            </a:r>
            <a:endParaRPr lang="en-US" sz="1300" dirty="0"/>
          </a:p>
          <a:p>
            <a:r>
              <a:rPr lang="en-US" sz="1500" dirty="0"/>
              <a:t>Un concours </a:t>
            </a:r>
            <a:r>
              <a:rPr lang="en-US" sz="1500" dirty="0" err="1"/>
              <a:t>annuel</a:t>
            </a:r>
            <a:r>
              <a:rPr lang="en-US" sz="1500" dirty="0"/>
              <a:t> :</a:t>
            </a:r>
          </a:p>
          <a:p>
            <a:pPr lvl="1"/>
            <a:r>
              <a:rPr lang="fr-FR" sz="1300" dirty="0"/>
              <a:t>Chaque lauréat bénéficie d’une </a:t>
            </a:r>
            <a:r>
              <a:rPr lang="fr-FR" sz="1300" b="1" dirty="0"/>
              <a:t>dotation financière et d’une promotion dans les réseaux </a:t>
            </a:r>
            <a:r>
              <a:rPr lang="fr-FR" sz="1300" dirty="0"/>
              <a:t>de FAIR et du </a:t>
            </a:r>
            <a:r>
              <a:rPr lang="fr-FR" sz="1300" i="1" dirty="0"/>
              <a:t>Monde</a:t>
            </a:r>
            <a:r>
              <a:rPr lang="fr-FR" sz="1300" dirty="0"/>
              <a:t> </a:t>
            </a:r>
          </a:p>
          <a:p>
            <a:pPr lvl="1"/>
            <a:r>
              <a:rPr lang="fr-FR" sz="1300" b="1" dirty="0"/>
              <a:t>4 Prix </a:t>
            </a:r>
            <a:r>
              <a:rPr lang="fr-FR" sz="1300" dirty="0"/>
              <a:t>: Prix France, Prix International, Prix Epargne, Prix Coup de cœur Hauts-de-France</a:t>
            </a:r>
          </a:p>
          <a:p>
            <a:pPr lvl="1"/>
            <a:r>
              <a:rPr lang="fr-FR" sz="1300" dirty="0"/>
              <a:t>Un</a:t>
            </a:r>
            <a:r>
              <a:rPr lang="fr-FR" sz="1300" b="1" dirty="0"/>
              <a:t> jury </a:t>
            </a:r>
            <a:r>
              <a:rPr lang="fr-FR" sz="1300" dirty="0"/>
              <a:t>composé de professionnels du secteur  </a:t>
            </a:r>
            <a:r>
              <a:rPr lang="fr-FR" sz="1300" b="1" dirty="0"/>
              <a:t>  </a:t>
            </a:r>
            <a:endParaRPr lang="fr-FR" sz="1300" dirty="0"/>
          </a:p>
          <a:p>
            <a:r>
              <a:rPr lang="fr-FR" sz="1500" dirty="0"/>
              <a:t>Deux temps forts de mobilisation :</a:t>
            </a:r>
          </a:p>
          <a:p>
            <a:pPr lvl="1"/>
            <a:r>
              <a:rPr lang="fr-FR" sz="1300" b="1" dirty="0">
                <a:solidFill>
                  <a:schemeClr val="tx2"/>
                </a:solidFill>
              </a:rPr>
              <a:t>Au printemps </a:t>
            </a:r>
            <a:r>
              <a:rPr lang="fr-FR" sz="1300" dirty="0">
                <a:solidFill>
                  <a:schemeClr val="tx2"/>
                </a:solidFill>
              </a:rPr>
              <a:t>:</a:t>
            </a:r>
            <a:r>
              <a:rPr lang="fr-FR" sz="1300" dirty="0"/>
              <a:t>  appel à candidatures largement diffusé par les partenaires et organisateurs</a:t>
            </a:r>
          </a:p>
          <a:p>
            <a:pPr lvl="1"/>
            <a:r>
              <a:rPr lang="fr-FR" sz="1300" b="1" dirty="0">
                <a:solidFill>
                  <a:schemeClr val="tx2"/>
                </a:solidFill>
              </a:rPr>
              <a:t>En octobre</a:t>
            </a:r>
            <a:r>
              <a:rPr lang="fr-FR" sz="1300" dirty="0">
                <a:solidFill>
                  <a:schemeClr val="tx2"/>
                </a:solidFill>
              </a:rPr>
              <a:t> : </a:t>
            </a:r>
            <a:r>
              <a:rPr lang="fr-FR" sz="1300" dirty="0"/>
              <a:t>les internautes élisent</a:t>
            </a:r>
            <a:r>
              <a:rPr lang="fr-FR" sz="1300" b="1" dirty="0"/>
              <a:t> leur Prix Coup de cœur Hauts-de-France </a:t>
            </a:r>
            <a:r>
              <a:rPr lang="fr-FR" sz="1300" dirty="0"/>
              <a:t>parmi des projets solidaires</a:t>
            </a:r>
            <a:endParaRPr lang="fr-FR" sz="1300" b="1" dirty="0"/>
          </a:p>
          <a:p>
            <a:r>
              <a:rPr lang="fr-FR" sz="1500" dirty="0"/>
              <a:t>Où trouver des informations ?</a:t>
            </a:r>
          </a:p>
          <a:p>
            <a:pPr lvl="1"/>
            <a:r>
              <a:rPr lang="fr-FR" sz="1300" dirty="0"/>
              <a:t>Sur le site internet de FAIR : </a:t>
            </a:r>
            <a:r>
              <a:rPr lang="fr-FR" sz="1300" dirty="0">
                <a:hlinkClick r:id="rId2"/>
              </a:rPr>
              <a:t>https://www.finance-fair.org/temps-forts-de-fair/grands-prix-de-la-finance-solidaire/</a:t>
            </a:r>
            <a:r>
              <a:rPr lang="fr-FR" sz="1300" dirty="0"/>
              <a:t>  </a:t>
            </a:r>
          </a:p>
          <a:p>
            <a:endParaRPr lang="fr-FR" sz="13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4517" r="30145" b="15254"/>
          <a:stretch/>
        </p:blipFill>
        <p:spPr>
          <a:xfrm>
            <a:off x="9772649" y="4726187"/>
            <a:ext cx="2419351" cy="2095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11669" y="4699400"/>
            <a:ext cx="10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2FDA6E-812B-42F9-9C64-8B0A63E4D2F8}"/>
              </a:ext>
            </a:extLst>
          </p:cNvPr>
          <p:cNvSpPr txBox="1"/>
          <p:nvPr/>
        </p:nvSpPr>
        <p:spPr>
          <a:xfrm>
            <a:off x="10228437" y="4593976"/>
            <a:ext cx="1517307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D3246E"/>
                </a:solidFill>
                <a:latin typeface="Arial"/>
                <a:ea typeface="Tahoma"/>
                <a:cs typeface="Arial"/>
              </a:rPr>
              <a:t>2022</a:t>
            </a:r>
          </a:p>
          <a:p>
            <a:pPr algn="ctr"/>
            <a:r>
              <a:rPr lang="fr-FR" sz="1400" dirty="0">
                <a:solidFill>
                  <a:srgbClr val="D3246E"/>
                </a:solidFill>
                <a:latin typeface="Arial"/>
                <a:ea typeface="Tahoma"/>
                <a:cs typeface="Arial"/>
              </a:rPr>
              <a:t>13</a:t>
            </a:r>
            <a:r>
              <a:rPr lang="fr-FR" sz="1400" baseline="30000" dirty="0">
                <a:solidFill>
                  <a:srgbClr val="D3246E"/>
                </a:solidFill>
                <a:latin typeface="Raleway"/>
                <a:ea typeface="Tahoma"/>
                <a:cs typeface="Arial"/>
              </a:rPr>
              <a:t>e</a:t>
            </a:r>
            <a:r>
              <a:rPr lang="fr-FR" sz="1400" dirty="0">
                <a:solidFill>
                  <a:srgbClr val="D3246E"/>
                </a:solidFill>
                <a:latin typeface="Raleway"/>
                <a:ea typeface="Tahoma"/>
                <a:cs typeface="Arial"/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402874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Analyser les enjeux clés</a:t>
            </a:r>
          </a:p>
          <a:p>
            <a:r>
              <a:rPr lang="fr-FR" sz="50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400" b="1">
                <a:solidFill>
                  <a:schemeClr val="tx2"/>
                </a:solidFill>
              </a:rPr>
              <a:t>Septembre : </a:t>
            </a:r>
            <a:r>
              <a:rPr lang="fr-FR" sz="2400" b="1"/>
              <a:t>Le Zoom 2022 sur la finance solidaire</a:t>
            </a:r>
            <a:r>
              <a:rPr lang="fr-FR" sz="2400"/>
              <a:t> présente les chiffres consolidés du secteur au 31/12/2021. C'est la publication de référence des professionnels du secteur.</a:t>
            </a:r>
            <a:endParaRPr lang="fr-FR" sz="2400" b="1">
              <a:solidFill>
                <a:srgbClr val="E34B26"/>
              </a:solidFill>
            </a:endParaRPr>
          </a:p>
          <a:p>
            <a:r>
              <a:rPr lang="fr-FR" sz="2400" b="1">
                <a:solidFill>
                  <a:schemeClr val="tx2"/>
                </a:solidFill>
              </a:rPr>
              <a:t>Semestre 2</a:t>
            </a:r>
            <a:r>
              <a:rPr lang="fr-FR" sz="2400">
                <a:solidFill>
                  <a:schemeClr val="tx2"/>
                </a:solidFill>
              </a:rPr>
              <a:t> : </a:t>
            </a:r>
            <a:r>
              <a:rPr lang="fr-FR" sz="2400"/>
              <a:t>La mise à jour des </a:t>
            </a:r>
            <a:r>
              <a:rPr lang="fr-FR" sz="2400" b="1"/>
              <a:t>panoramas des fonds 90/10 et de l'épargne de partage </a:t>
            </a:r>
            <a:r>
              <a:rPr lang="fr-FR" sz="2400"/>
              <a:t>ponctue l'année en décryptant un outil et un mécanisme spécifique de la finance solidaire.</a:t>
            </a:r>
          </a:p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/>
              <a:t>Accompagner le secteur</a:t>
            </a:r>
          </a:p>
          <a:p>
            <a:r>
              <a:rPr lang="fr-FR" sz="800"/>
              <a:t>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Principale étude ponctuelle de l'année, coconstruite avec les membres du réseau, </a:t>
            </a:r>
            <a:r>
              <a:rPr lang="fr-FR" sz="2000" b="1" dirty="0"/>
              <a:t>le guide de l'actionnariat solidaire</a:t>
            </a:r>
            <a:r>
              <a:rPr lang="fr-FR" sz="2000" dirty="0"/>
              <a:t> apporte une lumière opérationnelle aux enjeux de ce mode très engageant d'appel à l'épargne citoyenne.</a:t>
            </a:r>
          </a:p>
          <a:p>
            <a:r>
              <a:rPr lang="fr-FR" sz="2000" dirty="0"/>
              <a:t>Les </a:t>
            </a:r>
            <a:r>
              <a:rPr lang="fr-FR" sz="2000" b="1" dirty="0"/>
              <a:t>14</a:t>
            </a:r>
            <a:r>
              <a:rPr lang="fr-FR" sz="2000" b="1" baseline="30000" dirty="0"/>
              <a:t>èmes</a:t>
            </a:r>
            <a:r>
              <a:rPr lang="fr-FR" sz="2000" b="1" dirty="0"/>
              <a:t> Conventions d'affaire</a:t>
            </a:r>
            <a:r>
              <a:rPr lang="fr-FR" sz="2000" dirty="0"/>
              <a:t> de FAIR réuniront à nouveau financeurs solidaires et entrepreneurs à impact pour une journée d'entretiens longs et préqualifiés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81309" y="266858"/>
            <a:ext cx="10865202" cy="1325563"/>
          </a:xfrm>
        </p:spPr>
        <p:txBody>
          <a:bodyPr/>
          <a:lstStyle/>
          <a:p>
            <a:r>
              <a:rPr lang="fr-FR"/>
              <a:t>APPUYER LE DÉVELOPPEMENT DE LA FINANCE SOLIDAIRE</a:t>
            </a:r>
          </a:p>
        </p:txBody>
      </p:sp>
    </p:spTree>
    <p:extLst>
      <p:ext uri="{BB962C8B-B14F-4D97-AF65-F5344CB8AC3E}">
        <p14:creationId xmlns:p14="http://schemas.microsoft.com/office/powerpoint/2010/main" val="147769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première étude sur les acteurs du secteur</a:t>
            </a:r>
          </a:p>
          <a:p>
            <a:endParaRPr lang="fr-FR" sz="500" dirty="0"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b="1" dirty="0">
                <a:cs typeface="Arial"/>
              </a:rPr>
              <a:t>Janvier : </a:t>
            </a:r>
            <a:r>
              <a:rPr lang="fr-FR" sz="2000" dirty="0">
                <a:cs typeface="Arial"/>
              </a:rPr>
              <a:t>Une note réservée à nos membres sur les Impact </a:t>
            </a:r>
            <a:r>
              <a:rPr lang="fr-FR" sz="2000" dirty="0" err="1">
                <a:cs typeface="Arial"/>
              </a:rPr>
              <a:t>Weighted</a:t>
            </a:r>
            <a:r>
              <a:rPr lang="fr-FR" sz="2000" dirty="0">
                <a:cs typeface="Arial"/>
              </a:rPr>
              <a:t> </a:t>
            </a:r>
            <a:r>
              <a:rPr lang="fr-FR" sz="2000" dirty="0" err="1">
                <a:cs typeface="Arial"/>
              </a:rPr>
              <a:t>Accounts</a:t>
            </a:r>
            <a:r>
              <a:rPr lang="fr-FR" sz="2000" dirty="0">
                <a:cs typeface="Arial"/>
              </a:rPr>
              <a:t>, initiative de </a:t>
            </a:r>
            <a:r>
              <a:rPr lang="fr-FR" sz="2000" dirty="0"/>
              <a:t>Harvard</a:t>
            </a:r>
            <a:r>
              <a:rPr lang="fr-FR" sz="2000" dirty="0">
                <a:cs typeface="Arial"/>
              </a:rPr>
              <a:t> et du GSG pour favoriser le développement de la comptabilité extra-financière</a:t>
            </a:r>
            <a:endParaRPr lang="fr-FR" sz="2000" dirty="0" err="1"/>
          </a:p>
          <a:p>
            <a:r>
              <a:rPr lang="fr-FR" sz="2000" b="1" dirty="0"/>
              <a:t>Septembre : </a:t>
            </a:r>
            <a:r>
              <a:rPr lang="fr-FR" sz="2000" dirty="0"/>
              <a:t>Une étude sur les entreprises de l'investissement à impact social qui permettra de mettre en valeur toutes ces entreprises qui œuvrent à l'amélioration de notre planète tout en faisant un zoom sur les investisseurs qui les accompagnent au quotidien</a:t>
            </a:r>
            <a:r>
              <a:rPr lang="fr-FR" sz="2400" dirty="0"/>
              <a:t> </a:t>
            </a:r>
            <a:endParaRPr lang="fr-FR" sz="2400" dirty="0"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innovations financières au service de l'innovation sociale</a:t>
            </a:r>
          </a:p>
          <a:p>
            <a:endParaRPr lang="fr-FR" sz="800" dirty="0">
              <a:cs typeface="Arial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b="1" dirty="0"/>
              <a:t>Décembre </a:t>
            </a:r>
            <a:r>
              <a:rPr lang="fr-FR" sz="2000" dirty="0"/>
              <a:t>: une nouvelle étude de cas sur un contrat à impact ou un contrat à impact de développement (sujet à définir en fonction de l'appétence de nos partenaires) afin de continuer à transmettre l'expertise de FAIR sur ce sujet à la pointe de l'innovation et que le gouvernement souhaite développer dans les prochaines années</a:t>
            </a:r>
            <a:endParaRPr lang="fr-FR" sz="2000" dirty="0">
              <a:cs typeface="Arial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81309" y="266858"/>
            <a:ext cx="10865202" cy="1325563"/>
          </a:xfrm>
        </p:spPr>
        <p:txBody>
          <a:bodyPr/>
          <a:lstStyle/>
          <a:p>
            <a:r>
              <a:rPr lang="fr-FR" dirty="0">
                <a:cs typeface="Arial"/>
              </a:rPr>
              <a:t>RENFORCER NOTRE POSITIONNEMENT SUR L'INVESTISSEMENT À IMPACT SOCIAL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64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AIR - Word">
      <a:dk1>
        <a:srgbClr val="161E1C"/>
      </a:dk1>
      <a:lt1>
        <a:sysClr val="window" lastClr="FFFFFF"/>
      </a:lt1>
      <a:dk2>
        <a:srgbClr val="044632"/>
      </a:dk2>
      <a:lt2>
        <a:srgbClr val="F2F2F2"/>
      </a:lt2>
      <a:accent1>
        <a:srgbClr val="A7FFC8"/>
      </a:accent1>
      <a:accent2>
        <a:srgbClr val="69D0F8"/>
      </a:accent2>
      <a:accent3>
        <a:srgbClr val="007083"/>
      </a:accent3>
      <a:accent4>
        <a:srgbClr val="212353"/>
      </a:accent4>
      <a:accent5>
        <a:srgbClr val="6B2F63"/>
      </a:accent5>
      <a:accent6>
        <a:srgbClr val="FFD43F"/>
      </a:accent6>
      <a:hlink>
        <a:srgbClr val="007083"/>
      </a:hlink>
      <a:folHlink>
        <a:srgbClr val="6B2F63"/>
      </a:folHlink>
    </a:clrScheme>
    <a:fontScheme name="FAI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e document powerpoint.potx" id="{FA792E6B-7A4D-43EB-A847-89FF7BB78D40}" vid="{0AADDF27-8CD4-4135-8E05-0E0608B5CF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IR - Word">
    <a:dk1>
      <a:srgbClr val="161E1C"/>
    </a:dk1>
    <a:lt1>
      <a:sysClr val="window" lastClr="FFFFFF"/>
    </a:lt1>
    <a:dk2>
      <a:srgbClr val="044632"/>
    </a:dk2>
    <a:lt2>
      <a:srgbClr val="F2F2F2"/>
    </a:lt2>
    <a:accent1>
      <a:srgbClr val="A7FFC8"/>
    </a:accent1>
    <a:accent2>
      <a:srgbClr val="69D0F8"/>
    </a:accent2>
    <a:accent3>
      <a:srgbClr val="007083"/>
    </a:accent3>
    <a:accent4>
      <a:srgbClr val="212353"/>
    </a:accent4>
    <a:accent5>
      <a:srgbClr val="6B2F63"/>
    </a:accent5>
    <a:accent6>
      <a:srgbClr val="FFD43F"/>
    </a:accent6>
    <a:hlink>
      <a:srgbClr val="007083"/>
    </a:hlink>
    <a:folHlink>
      <a:srgbClr val="6B2F6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267874BBCB840B0385CC68DA97729" ma:contentTypeVersion="13" ma:contentTypeDescription="Crée un document." ma:contentTypeScope="" ma:versionID="3860bde7818ea8e98bdff9253c500bcf">
  <xsd:schema xmlns:xsd="http://www.w3.org/2001/XMLSchema" xmlns:xs="http://www.w3.org/2001/XMLSchema" xmlns:p="http://schemas.microsoft.com/office/2006/metadata/properties" xmlns:ns2="501d3bb7-ad6d-47b9-8bde-2a9e9455d628" xmlns:ns3="a372d3db-96ca-4f93-a269-48be558b78db" targetNamespace="http://schemas.microsoft.com/office/2006/metadata/properties" ma:root="true" ma:fieldsID="6a83f2f1e6a1600a442c97a4a744ad31" ns2:_="" ns3:_="">
    <xsd:import namespace="501d3bb7-ad6d-47b9-8bde-2a9e9455d628"/>
    <xsd:import namespace="a372d3db-96ca-4f93-a269-48be558b78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d3bb7-ad6d-47b9-8bde-2a9e9455d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72d3db-96ca-4f93-a269-48be558b78d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BFFBAA-980D-4175-BAC1-2FE240E0F3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8749F9-19E5-435C-96B4-2128B7399456}">
  <ds:schemaRefs>
    <ds:schemaRef ds:uri="501d3bb7-ad6d-47b9-8bde-2a9e9455d628"/>
    <ds:schemaRef ds:uri="a372d3db-96ca-4f93-a269-48be558b78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556F08-21A2-44A2-A82F-E97F64C4CD88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a372d3db-96ca-4f93-a269-48be558b78db"/>
    <ds:schemaRef ds:uri="501d3bb7-ad6d-47b9-8bde-2a9e9455d62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de document powerpoint</Template>
  <TotalTime>485</TotalTime>
  <Words>980</Words>
  <Application>Microsoft Office PowerPoint</Application>
  <PresentationFormat>Grand écran</PresentationFormat>
  <Paragraphs>94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Raleway</vt:lpstr>
      <vt:lpstr>Times New Roman</vt:lpstr>
      <vt:lpstr>Thème Office</vt:lpstr>
      <vt:lpstr>Présentation PowerPoint</vt:lpstr>
      <vt:lpstr>FAIR, LE COLLECTIF DES ACTEURS  DE LA FINANCE À IMPACT SOCIAL</vt:lpstr>
      <vt:lpstr>PLAIDOYER : UNE ÉLECTION À PRÉPARER</vt:lpstr>
      <vt:lpstr>LE BAROMÈTRE DE LA FINANCE SOLIDAIRE</vt:lpstr>
      <vt:lpstr>ASSEMBLÉE GÉNÉRALE</vt:lpstr>
      <vt:lpstr>LA SEMAINE DE LA FINANCE SOLIDAIRE</vt:lpstr>
      <vt:lpstr>LES GRANDS PRIX DE LA FINANCE SOLIDAIRE</vt:lpstr>
      <vt:lpstr>APPUYER LE DÉVELOPPEMENT DE LA FINANCE SOLIDAIRE</vt:lpstr>
      <vt:lpstr>RENFORCER NOTRE POSITIONNEMENT SUR L'INVESTISSEMENT À IMPACT SOCIAL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Lenaig NAUDAIS</dc:creator>
  <cp:lastModifiedBy>Zoé LE MAIGNAN DURAND</cp:lastModifiedBy>
  <cp:revision>131</cp:revision>
  <dcterms:created xsi:type="dcterms:W3CDTF">2021-09-27T06:46:18Z</dcterms:created>
  <dcterms:modified xsi:type="dcterms:W3CDTF">2022-04-26T16:07:50Z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0x01010063A267874BBCB840B0385CC68DA97729</vt:lpwstr>
  </property>
</Properties>
</file>