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56" r:id="rId5"/>
    <p:sldId id="276" r:id="rId6"/>
    <p:sldId id="279" r:id="rId7"/>
    <p:sldId id="259" r:id="rId8"/>
    <p:sldId id="280" r:id="rId9"/>
    <p:sldId id="282" r:id="rId10"/>
    <p:sldId id="283" r:id="rId11"/>
    <p:sldId id="285" r:id="rId12"/>
    <p:sldId id="299" r:id="rId13"/>
    <p:sldId id="284" r:id="rId14"/>
    <p:sldId id="303" r:id="rId15"/>
    <p:sldId id="301" r:id="rId16"/>
    <p:sldId id="300" r:id="rId17"/>
    <p:sldId id="298" r:id="rId18"/>
    <p:sldId id="289" r:id="rId19"/>
    <p:sldId id="290" r:id="rId20"/>
    <p:sldId id="293" r:id="rId21"/>
    <p:sldId id="304" r:id="rId22"/>
    <p:sldId id="262" r:id="rId23"/>
    <p:sldId id="271" r:id="rId24"/>
    <p:sldId id="270" r:id="rId2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4631"/>
    <a:srgbClr val="F6F6F6"/>
    <a:srgbClr val="007083"/>
    <a:srgbClr val="FFFFFF"/>
    <a:srgbClr val="000000"/>
    <a:srgbClr val="A7FFC8"/>
    <a:srgbClr val="161E1C"/>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6327"/>
  </p:normalViewPr>
  <p:slideViewPr>
    <p:cSldViewPr snapToGrid="0" snapToObjects="1">
      <p:cViewPr varScale="1">
        <p:scale>
          <a:sx n="59" d="100"/>
          <a:sy n="59" d="100"/>
        </p:scale>
        <p:origin x="82" y="50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DE08A3-5828-AB4D-9BFC-DA721F5F930B}" type="datetimeFigureOut">
              <a:rPr lang="fr-FR" smtClean="0"/>
              <a:t>26/08/2021</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15DE53-F5D1-8C4A-A17E-00F967F2A166}" type="slidenum">
              <a:rPr lang="fr-FR" smtClean="0"/>
              <a:t>‹N°›</a:t>
            </a:fld>
            <a:endParaRPr lang="fr-FR"/>
          </a:p>
        </p:txBody>
      </p:sp>
    </p:spTree>
    <p:extLst>
      <p:ext uri="{BB962C8B-B14F-4D97-AF65-F5344CB8AC3E}">
        <p14:creationId xmlns:p14="http://schemas.microsoft.com/office/powerpoint/2010/main" val="2592668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mailto:timon.persoon@finansol.org" TargetMode="External"/><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5.png"/><Relationship Id="rId7"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hyperlink" Target="mailto:timon.persoon@finansol.org" TargetMode="External"/><Relationship Id="rId9" Type="http://schemas.openxmlformats.org/officeDocument/2006/relationships/image" Target="../media/image3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 TITR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345B116-2BBD-FF49-8330-B011077F049F}"/>
              </a:ext>
            </a:extLst>
          </p:cNvPr>
          <p:cNvSpPr/>
          <p:nvPr userDrawn="1"/>
        </p:nvSpPr>
        <p:spPr>
          <a:xfrm>
            <a:off x="-1" y="0"/>
            <a:ext cx="12192001" cy="19304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a:extLst>
              <a:ext uri="{FF2B5EF4-FFF2-40B4-BE49-F238E27FC236}">
                <a16:creationId xmlns:a16="http://schemas.microsoft.com/office/drawing/2014/main" id="{14713C3C-53CC-E440-ADE4-E7E0D94CD43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29509" y="2607441"/>
            <a:ext cx="7132982" cy="2152864"/>
          </a:xfrm>
          <a:prstGeom prst="rect">
            <a:avLst/>
          </a:prstGeom>
        </p:spPr>
      </p:pic>
      <p:sp>
        <p:nvSpPr>
          <p:cNvPr id="9" name="Titre 3">
            <a:extLst>
              <a:ext uri="{FF2B5EF4-FFF2-40B4-BE49-F238E27FC236}">
                <a16:creationId xmlns:a16="http://schemas.microsoft.com/office/drawing/2014/main" id="{802D0F95-3E49-6E4B-919D-ED141AF69818}"/>
              </a:ext>
            </a:extLst>
          </p:cNvPr>
          <p:cNvSpPr>
            <a:spLocks noGrp="1"/>
          </p:cNvSpPr>
          <p:nvPr>
            <p:ph type="title" hasCustomPrompt="1"/>
          </p:nvPr>
        </p:nvSpPr>
        <p:spPr>
          <a:xfrm>
            <a:off x="838200" y="677041"/>
            <a:ext cx="10515600" cy="701731"/>
          </a:xfrm>
        </p:spPr>
        <p:txBody>
          <a:bodyPr>
            <a:spAutoFit/>
          </a:bodyPr>
          <a:lstStyle>
            <a:lvl1pPr algn="ctr">
              <a:defRPr b="1">
                <a:solidFill>
                  <a:srgbClr val="034631"/>
                </a:solidFill>
              </a:defRPr>
            </a:lvl1pPr>
          </a:lstStyle>
          <a:p>
            <a:r>
              <a:rPr lang="fr-FR" dirty="0"/>
              <a:t>Titre</a:t>
            </a:r>
          </a:p>
        </p:txBody>
      </p:sp>
      <p:sp>
        <p:nvSpPr>
          <p:cNvPr id="10" name="Espace réservé du texte 2">
            <a:extLst>
              <a:ext uri="{FF2B5EF4-FFF2-40B4-BE49-F238E27FC236}">
                <a16:creationId xmlns:a16="http://schemas.microsoft.com/office/drawing/2014/main" id="{4E68406A-06B9-F241-815E-B7954013C224}"/>
              </a:ext>
            </a:extLst>
          </p:cNvPr>
          <p:cNvSpPr>
            <a:spLocks noGrp="1"/>
          </p:cNvSpPr>
          <p:nvPr>
            <p:ph type="body" idx="10" hasCustomPrompt="1"/>
          </p:nvPr>
        </p:nvSpPr>
        <p:spPr>
          <a:xfrm>
            <a:off x="293792" y="6180959"/>
            <a:ext cx="5142230" cy="501688"/>
          </a:xfrm>
        </p:spPr>
        <p:txBody>
          <a:bodyPr>
            <a:normAutofit/>
          </a:bodyPr>
          <a:lstStyle>
            <a:lvl1pPr marL="0" indent="0">
              <a:buFont typeface="Arial" panose="020B0604020202020204" pitchFamily="34" charset="0"/>
              <a:buNone/>
              <a:defRPr sz="2400">
                <a:solidFill>
                  <a:srgbClr val="03463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smtClean="0"/>
              <a:t>JJ mois AAA</a:t>
            </a:r>
            <a:endParaRPr lang="fr-FR" dirty="0"/>
          </a:p>
        </p:txBody>
      </p:sp>
    </p:spTree>
    <p:extLst>
      <p:ext uri="{BB962C8B-B14F-4D97-AF65-F5344CB8AC3E}">
        <p14:creationId xmlns:p14="http://schemas.microsoft.com/office/powerpoint/2010/main" val="172300422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Q/R">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ACA856A-5840-D349-BF4F-149DB2EE59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8075" y="0"/>
            <a:ext cx="9975850" cy="6929427"/>
          </a:xfrm>
          <a:prstGeom prst="rect">
            <a:avLst/>
          </a:prstGeom>
        </p:spPr>
      </p:pic>
    </p:spTree>
    <p:extLst>
      <p:ext uri="{BB962C8B-B14F-4D97-AF65-F5344CB8AC3E}">
        <p14:creationId xmlns:p14="http://schemas.microsoft.com/office/powerpoint/2010/main" val="287155927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FAQ bis">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5121B95-9A45-C94B-BC5D-E1101533968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380480"/>
          </a:xfrm>
          <a:prstGeom prst="rect">
            <a:avLst/>
          </a:prstGeom>
        </p:spPr>
      </p:pic>
    </p:spTree>
    <p:extLst>
      <p:ext uri="{BB962C8B-B14F-4D97-AF65-F5344CB8AC3E}">
        <p14:creationId xmlns:p14="http://schemas.microsoft.com/office/powerpoint/2010/main" val="5543543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 TRANSITION ">
    <p:spTree>
      <p:nvGrpSpPr>
        <p:cNvPr id="1" name=""/>
        <p:cNvGrpSpPr/>
        <p:nvPr/>
      </p:nvGrpSpPr>
      <p:grpSpPr>
        <a:xfrm>
          <a:off x="0" y="0"/>
          <a:ext cx="0" cy="0"/>
          <a:chOff x="0" y="0"/>
          <a:chExt cx="0" cy="0"/>
        </a:xfrm>
      </p:grpSpPr>
      <p:sp>
        <p:nvSpPr>
          <p:cNvPr id="7" name="Ellipse 6">
            <a:extLst>
              <a:ext uri="{FF2B5EF4-FFF2-40B4-BE49-F238E27FC236}">
                <a16:creationId xmlns:a16="http://schemas.microsoft.com/office/drawing/2014/main" id="{802DD4A0-D5A6-024B-8402-367E2E578FEC}"/>
              </a:ext>
            </a:extLst>
          </p:cNvPr>
          <p:cNvSpPr/>
          <p:nvPr userDrawn="1"/>
        </p:nvSpPr>
        <p:spPr>
          <a:xfrm>
            <a:off x="871219" y="-2255520"/>
            <a:ext cx="4511040" cy="4511040"/>
          </a:xfrm>
          <a:prstGeom prst="ellipse">
            <a:avLst/>
          </a:prstGeom>
          <a:noFill/>
          <a:ln>
            <a:solidFill>
              <a:srgbClr val="0346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llipse 1">
            <a:extLst>
              <a:ext uri="{FF2B5EF4-FFF2-40B4-BE49-F238E27FC236}">
                <a16:creationId xmlns:a16="http://schemas.microsoft.com/office/drawing/2014/main" id="{0877F964-4255-7C42-87EB-2BD8B4376C41}"/>
              </a:ext>
            </a:extLst>
          </p:cNvPr>
          <p:cNvSpPr/>
          <p:nvPr userDrawn="1"/>
        </p:nvSpPr>
        <p:spPr>
          <a:xfrm>
            <a:off x="3840479" y="1173478"/>
            <a:ext cx="4511040" cy="4511040"/>
          </a:xfrm>
          <a:prstGeom prst="ellipse">
            <a:avLst/>
          </a:prstGeom>
          <a:noFill/>
          <a:ln>
            <a:solidFill>
              <a:srgbClr val="0346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itre 1">
            <a:extLst>
              <a:ext uri="{FF2B5EF4-FFF2-40B4-BE49-F238E27FC236}">
                <a16:creationId xmlns:a16="http://schemas.microsoft.com/office/drawing/2014/main" id="{6B2F1872-D134-7141-A525-EEB7212CA9CE}"/>
              </a:ext>
            </a:extLst>
          </p:cNvPr>
          <p:cNvSpPr>
            <a:spLocks noGrp="1"/>
          </p:cNvSpPr>
          <p:nvPr>
            <p:ph type="title" hasCustomPrompt="1"/>
          </p:nvPr>
        </p:nvSpPr>
        <p:spPr>
          <a:xfrm>
            <a:off x="2387404" y="2834319"/>
            <a:ext cx="7417192" cy="1325563"/>
          </a:xfrm>
        </p:spPr>
        <p:txBody>
          <a:bodyPr>
            <a:normAutofit/>
          </a:bodyPr>
          <a:lstStyle>
            <a:lvl1pPr algn="ctr" defTabSz="914400" rtl="0" eaLnBrk="1" latinLnBrk="0" hangingPunct="1">
              <a:lnSpc>
                <a:spcPct val="90000"/>
              </a:lnSpc>
              <a:spcBef>
                <a:spcPct val="0"/>
              </a:spcBef>
              <a:buNone/>
              <a:defRPr lang="fr-FR" sz="4400" b="1" i="0" kern="1200" dirty="0">
                <a:solidFill>
                  <a:srgbClr val="A7FFC8"/>
                </a:solidFill>
                <a:highlight>
                  <a:srgbClr val="034631"/>
                </a:highlight>
                <a:latin typeface="+mj-lt"/>
                <a:ea typeface="+mj-ea"/>
                <a:cs typeface="Arial" panose="020B0604020202020204" pitchFamily="34" charset="0"/>
              </a:defRPr>
            </a:lvl1pPr>
          </a:lstStyle>
          <a:p>
            <a:r>
              <a:rPr lang="fr-FR" dirty="0" smtClean="0"/>
              <a:t>SLIDE DE TRANSITION ! </a:t>
            </a:r>
            <a:endParaRPr lang="fr-FR" dirty="0"/>
          </a:p>
        </p:txBody>
      </p:sp>
    </p:spTree>
    <p:extLst>
      <p:ext uri="{BB962C8B-B14F-4D97-AF65-F5344CB8AC3E}">
        <p14:creationId xmlns:p14="http://schemas.microsoft.com/office/powerpoint/2010/main" val="298942515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 TRANSITION FOND VERT">
    <p:bg>
      <p:bgPr>
        <a:solidFill>
          <a:srgbClr val="034631"/>
        </a:solidFill>
        <a:effectLst/>
      </p:bgPr>
    </p:bg>
    <p:spTree>
      <p:nvGrpSpPr>
        <p:cNvPr id="1" name=""/>
        <p:cNvGrpSpPr/>
        <p:nvPr/>
      </p:nvGrpSpPr>
      <p:grpSpPr>
        <a:xfrm>
          <a:off x="0" y="0"/>
          <a:ext cx="0" cy="0"/>
          <a:chOff x="0" y="0"/>
          <a:chExt cx="0" cy="0"/>
        </a:xfrm>
      </p:grpSpPr>
      <p:sp>
        <p:nvSpPr>
          <p:cNvPr id="7" name="Ellipse 6">
            <a:extLst>
              <a:ext uri="{FF2B5EF4-FFF2-40B4-BE49-F238E27FC236}">
                <a16:creationId xmlns:a16="http://schemas.microsoft.com/office/drawing/2014/main" id="{802DD4A0-D5A6-024B-8402-367E2E578FEC}"/>
              </a:ext>
            </a:extLst>
          </p:cNvPr>
          <p:cNvSpPr/>
          <p:nvPr userDrawn="1"/>
        </p:nvSpPr>
        <p:spPr>
          <a:xfrm>
            <a:off x="796532" y="-2216146"/>
            <a:ext cx="4511040" cy="4511040"/>
          </a:xfrm>
          <a:prstGeom prst="ellipse">
            <a:avLst/>
          </a:prstGeom>
          <a:noFill/>
          <a:ln>
            <a:solidFill>
              <a:srgbClr val="A7F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llipse 1">
            <a:extLst>
              <a:ext uri="{FF2B5EF4-FFF2-40B4-BE49-F238E27FC236}">
                <a16:creationId xmlns:a16="http://schemas.microsoft.com/office/drawing/2014/main" id="{0877F964-4255-7C42-87EB-2BD8B4376C41}"/>
              </a:ext>
            </a:extLst>
          </p:cNvPr>
          <p:cNvSpPr/>
          <p:nvPr userDrawn="1"/>
        </p:nvSpPr>
        <p:spPr>
          <a:xfrm>
            <a:off x="3840479" y="1173478"/>
            <a:ext cx="4511040" cy="4511040"/>
          </a:xfrm>
          <a:prstGeom prst="ellipse">
            <a:avLst/>
          </a:prstGeom>
          <a:noFill/>
          <a:ln>
            <a:solidFill>
              <a:srgbClr val="A7F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re 1">
            <a:extLst>
              <a:ext uri="{FF2B5EF4-FFF2-40B4-BE49-F238E27FC236}">
                <a16:creationId xmlns:a16="http://schemas.microsoft.com/office/drawing/2014/main" id="{6B2F1872-D134-7141-A525-EEB7212CA9CE}"/>
              </a:ext>
            </a:extLst>
          </p:cNvPr>
          <p:cNvSpPr>
            <a:spLocks noGrp="1"/>
          </p:cNvSpPr>
          <p:nvPr>
            <p:ph type="title" hasCustomPrompt="1"/>
          </p:nvPr>
        </p:nvSpPr>
        <p:spPr>
          <a:xfrm>
            <a:off x="2387404" y="2834319"/>
            <a:ext cx="7417192" cy="1325563"/>
          </a:xfrm>
        </p:spPr>
        <p:txBody>
          <a:bodyPr>
            <a:normAutofit/>
          </a:bodyPr>
          <a:lstStyle>
            <a:lvl1pPr algn="ctr">
              <a:defRPr sz="4400" b="1" i="0">
                <a:solidFill>
                  <a:srgbClr val="A7FFC8"/>
                </a:solidFill>
                <a:highlight>
                  <a:srgbClr val="034631"/>
                </a:highlight>
                <a:latin typeface="+mj-lt"/>
                <a:cs typeface="Arial" panose="020B0604020202020204" pitchFamily="34" charset="0"/>
              </a:defRPr>
            </a:lvl1pPr>
          </a:lstStyle>
          <a:p>
            <a:r>
              <a:rPr lang="fr-FR" dirty="0" smtClean="0"/>
              <a:t>SLIDE DE TRANSITION ! </a:t>
            </a:r>
            <a:endParaRPr lang="fr-FR" dirty="0"/>
          </a:p>
        </p:txBody>
      </p:sp>
      <p:pic>
        <p:nvPicPr>
          <p:cNvPr id="4" name="Image 3">
            <a:extLst>
              <a:ext uri="{FF2B5EF4-FFF2-40B4-BE49-F238E27FC236}">
                <a16:creationId xmlns:a16="http://schemas.microsoft.com/office/drawing/2014/main" id="{A4E5D59A-3313-AC4D-8CE6-8148CFA0909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01673" y="6358685"/>
            <a:ext cx="717469" cy="403379"/>
          </a:xfrm>
          <a:prstGeom prst="rect">
            <a:avLst/>
          </a:prstGeom>
        </p:spPr>
      </p:pic>
      <p:pic>
        <p:nvPicPr>
          <p:cNvPr id="12" name="Image 11">
            <a:extLst>
              <a:ext uri="{FF2B5EF4-FFF2-40B4-BE49-F238E27FC236}">
                <a16:creationId xmlns:a16="http://schemas.microsoft.com/office/drawing/2014/main" id="{EDBA047D-21BC-0640-8863-0C52E95CAD6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12011" y="6358685"/>
            <a:ext cx="717468" cy="403379"/>
          </a:xfrm>
          <a:prstGeom prst="rect">
            <a:avLst/>
          </a:prstGeom>
        </p:spPr>
      </p:pic>
      <p:pic>
        <p:nvPicPr>
          <p:cNvPr id="14" name="Image 13">
            <a:extLst>
              <a:ext uri="{FF2B5EF4-FFF2-40B4-BE49-F238E27FC236}">
                <a16:creationId xmlns:a16="http://schemas.microsoft.com/office/drawing/2014/main" id="{36A9DCEC-7089-0644-8121-E8146C7334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19296" y="6331958"/>
            <a:ext cx="921759" cy="518236"/>
          </a:xfrm>
          <a:prstGeom prst="rect">
            <a:avLst/>
          </a:prstGeom>
        </p:spPr>
      </p:pic>
      <p:pic>
        <p:nvPicPr>
          <p:cNvPr id="16" name="Image 15">
            <a:extLst>
              <a:ext uri="{FF2B5EF4-FFF2-40B4-BE49-F238E27FC236}">
                <a16:creationId xmlns:a16="http://schemas.microsoft.com/office/drawing/2014/main" id="{1FF67387-E76C-214B-A569-F595DCFFFBE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116055" y="6358685"/>
            <a:ext cx="868186" cy="488116"/>
          </a:xfrm>
          <a:prstGeom prst="rect">
            <a:avLst/>
          </a:prstGeom>
        </p:spPr>
      </p:pic>
    </p:spTree>
    <p:extLst>
      <p:ext uri="{BB962C8B-B14F-4D97-AF65-F5344CB8AC3E}">
        <p14:creationId xmlns:p14="http://schemas.microsoft.com/office/powerpoint/2010/main" val="321242902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 TEXTE ">
    <p:spTree>
      <p:nvGrpSpPr>
        <p:cNvPr id="1" name=""/>
        <p:cNvGrpSpPr/>
        <p:nvPr/>
      </p:nvGrpSpPr>
      <p:grpSpPr>
        <a:xfrm>
          <a:off x="0" y="0"/>
          <a:ext cx="0" cy="0"/>
          <a:chOff x="0" y="0"/>
          <a:chExt cx="0" cy="0"/>
        </a:xfrm>
      </p:grpSpPr>
      <p:pic>
        <p:nvPicPr>
          <p:cNvPr id="5" name="Image 4" descr="Une image contenant personne, gens, groupe, foule&#10;&#10;Description générée automatiquement">
            <a:extLst>
              <a:ext uri="{FF2B5EF4-FFF2-40B4-BE49-F238E27FC236}">
                <a16:creationId xmlns:a16="http://schemas.microsoft.com/office/drawing/2014/main" id="{8176995B-52B4-4842-9FC3-9C9B72BC6C9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85100" cy="2885704"/>
          </a:xfrm>
          <a:prstGeom prst="rect">
            <a:avLst/>
          </a:prstGeom>
        </p:spPr>
      </p:pic>
      <p:sp>
        <p:nvSpPr>
          <p:cNvPr id="2" name="Rectangle 1">
            <a:extLst>
              <a:ext uri="{FF2B5EF4-FFF2-40B4-BE49-F238E27FC236}">
                <a16:creationId xmlns:a16="http://schemas.microsoft.com/office/drawing/2014/main" id="{2BD79BB0-0C28-3C4E-A256-3D9740210ABA}"/>
              </a:ext>
            </a:extLst>
          </p:cNvPr>
          <p:cNvSpPr/>
          <p:nvPr userDrawn="1"/>
        </p:nvSpPr>
        <p:spPr>
          <a:xfrm>
            <a:off x="0" y="0"/>
            <a:ext cx="12192000" cy="2885704"/>
          </a:xfrm>
          <a:prstGeom prst="rect">
            <a:avLst/>
          </a:prstGeom>
          <a:solidFill>
            <a:srgbClr val="03463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 coins arrondis 18">
            <a:extLst>
              <a:ext uri="{FF2B5EF4-FFF2-40B4-BE49-F238E27FC236}">
                <a16:creationId xmlns:a16="http://schemas.microsoft.com/office/drawing/2014/main" id="{DC59BA12-B374-5A45-82DA-9717975F56F9}"/>
              </a:ext>
            </a:extLst>
          </p:cNvPr>
          <p:cNvSpPr/>
          <p:nvPr userDrawn="1"/>
        </p:nvSpPr>
        <p:spPr>
          <a:xfrm>
            <a:off x="502920" y="1691640"/>
            <a:ext cx="4114800" cy="4236720"/>
          </a:xfrm>
          <a:prstGeom prst="roundRect">
            <a:avLst/>
          </a:prstGeom>
          <a:solidFill>
            <a:srgbClr val="034631"/>
          </a:solidFill>
          <a:ln>
            <a:solidFill>
              <a:srgbClr val="03463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 coins arrondis 19">
            <a:extLst>
              <a:ext uri="{FF2B5EF4-FFF2-40B4-BE49-F238E27FC236}">
                <a16:creationId xmlns:a16="http://schemas.microsoft.com/office/drawing/2014/main" id="{09EE50D2-C6D8-5B46-A769-C3569617736A}"/>
              </a:ext>
            </a:extLst>
          </p:cNvPr>
          <p:cNvSpPr/>
          <p:nvPr userDrawn="1"/>
        </p:nvSpPr>
        <p:spPr>
          <a:xfrm>
            <a:off x="4907280" y="1691640"/>
            <a:ext cx="6781800" cy="4236720"/>
          </a:xfrm>
          <a:prstGeom prst="roundRect">
            <a:avLst/>
          </a:prstGeom>
          <a:solidFill>
            <a:schemeClr val="bg1"/>
          </a:solidFill>
          <a:ln>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034631"/>
              </a:solidFill>
            </a:endParaRPr>
          </a:p>
        </p:txBody>
      </p:sp>
      <p:sp>
        <p:nvSpPr>
          <p:cNvPr id="24" name="Espace réservé du texte 3">
            <a:extLst>
              <a:ext uri="{FF2B5EF4-FFF2-40B4-BE49-F238E27FC236}">
                <a16:creationId xmlns:a16="http://schemas.microsoft.com/office/drawing/2014/main" id="{0CFBD9C4-6BB1-C84F-B904-47F06F45D93E}"/>
              </a:ext>
            </a:extLst>
          </p:cNvPr>
          <p:cNvSpPr>
            <a:spLocks noGrp="1"/>
          </p:cNvSpPr>
          <p:nvPr>
            <p:ph type="body" sz="half" idx="2"/>
          </p:nvPr>
        </p:nvSpPr>
        <p:spPr>
          <a:xfrm>
            <a:off x="839788" y="1904206"/>
            <a:ext cx="3351212"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25" name="Espace réservé du texte 3">
            <a:extLst>
              <a:ext uri="{FF2B5EF4-FFF2-40B4-BE49-F238E27FC236}">
                <a16:creationId xmlns:a16="http://schemas.microsoft.com/office/drawing/2014/main" id="{D5552068-9B6A-A149-9983-A042942CBC42}"/>
              </a:ext>
            </a:extLst>
          </p:cNvPr>
          <p:cNvSpPr>
            <a:spLocks noGrp="1"/>
          </p:cNvSpPr>
          <p:nvPr>
            <p:ph type="body" sz="half" idx="10"/>
          </p:nvPr>
        </p:nvSpPr>
        <p:spPr>
          <a:xfrm>
            <a:off x="5403374" y="1904206"/>
            <a:ext cx="5789612" cy="3811588"/>
          </a:xfrm>
        </p:spPr>
        <p:txBody>
          <a:bodyPr/>
          <a:lstStyle>
            <a:lvl1pPr marL="0" indent="0">
              <a:buNone/>
              <a:defRPr sz="1600">
                <a:solidFill>
                  <a:srgbClr val="03463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10"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11228338"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Tree>
    <p:extLst>
      <p:ext uri="{BB962C8B-B14F-4D97-AF65-F5344CB8AC3E}">
        <p14:creationId xmlns:p14="http://schemas.microsoft.com/office/powerpoint/2010/main" val="193377008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 TEXTE 2 ">
    <p:spTree>
      <p:nvGrpSpPr>
        <p:cNvPr id="1" name=""/>
        <p:cNvGrpSpPr/>
        <p:nvPr/>
      </p:nvGrpSpPr>
      <p:grpSpPr>
        <a:xfrm>
          <a:off x="0" y="0"/>
          <a:ext cx="0" cy="0"/>
          <a:chOff x="0" y="0"/>
          <a:chExt cx="0" cy="0"/>
        </a:xfrm>
      </p:grpSpPr>
      <p:pic>
        <p:nvPicPr>
          <p:cNvPr id="3" name="Image 2" descr="Une image contenant herbe, plante&#10;&#10;Description générée automatiquement">
            <a:extLst>
              <a:ext uri="{FF2B5EF4-FFF2-40B4-BE49-F238E27FC236}">
                <a16:creationId xmlns:a16="http://schemas.microsoft.com/office/drawing/2014/main" id="{BFEAB5A6-941A-2845-909C-82C4EE9D1627}"/>
              </a:ext>
            </a:extLst>
          </p:cNvPr>
          <p:cNvPicPr>
            <a:picLocks noChangeAspect="1"/>
          </p:cNvPicPr>
          <p:nvPr userDrawn="1"/>
        </p:nvPicPr>
        <p:blipFill rotWithShape="1">
          <a:blip r:embed="rId2" cstate="email">
            <a:alphaModFix amt="70000"/>
            <a:extLst>
              <a:ext uri="{28A0092B-C50C-407E-A947-70E740481C1C}">
                <a14:useLocalDpi xmlns:a14="http://schemas.microsoft.com/office/drawing/2010/main"/>
              </a:ext>
            </a:extLst>
          </a:blip>
          <a:srcRect/>
          <a:stretch/>
        </p:blipFill>
        <p:spPr>
          <a:xfrm>
            <a:off x="0" y="0"/>
            <a:ext cx="12192000" cy="2704999"/>
          </a:xfrm>
          <a:prstGeom prst="rect">
            <a:avLst/>
          </a:prstGeom>
        </p:spPr>
      </p:pic>
      <p:sp>
        <p:nvSpPr>
          <p:cNvPr id="8" name="Rectangle 7">
            <a:extLst>
              <a:ext uri="{FF2B5EF4-FFF2-40B4-BE49-F238E27FC236}">
                <a16:creationId xmlns:a16="http://schemas.microsoft.com/office/drawing/2014/main" id="{7BB6D678-3A35-4C44-B7E6-4409DAAC2A44}"/>
              </a:ext>
            </a:extLst>
          </p:cNvPr>
          <p:cNvSpPr/>
          <p:nvPr userDrawn="1"/>
        </p:nvSpPr>
        <p:spPr>
          <a:xfrm>
            <a:off x="0" y="0"/>
            <a:ext cx="12192000" cy="2704999"/>
          </a:xfrm>
          <a:prstGeom prst="rect">
            <a:avLst/>
          </a:prstGeom>
          <a:solidFill>
            <a:srgbClr val="03463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 coins arrondis 18">
            <a:extLst>
              <a:ext uri="{FF2B5EF4-FFF2-40B4-BE49-F238E27FC236}">
                <a16:creationId xmlns:a16="http://schemas.microsoft.com/office/drawing/2014/main" id="{DC59BA12-B374-5A45-82DA-9717975F56F9}"/>
              </a:ext>
            </a:extLst>
          </p:cNvPr>
          <p:cNvSpPr/>
          <p:nvPr userDrawn="1"/>
        </p:nvSpPr>
        <p:spPr>
          <a:xfrm>
            <a:off x="502920" y="1691640"/>
            <a:ext cx="4114800" cy="4236720"/>
          </a:xfrm>
          <a:prstGeom prst="roundRect">
            <a:avLst/>
          </a:prstGeom>
          <a:solidFill>
            <a:schemeClr val="bg1"/>
          </a:solidFill>
          <a:ln>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a:solidFill>
                <a:srgbClr val="034631"/>
              </a:solidFill>
            </a:endParaRPr>
          </a:p>
        </p:txBody>
      </p:sp>
      <p:sp>
        <p:nvSpPr>
          <p:cNvPr id="20" name="Rectangle : coins arrondis 19">
            <a:extLst>
              <a:ext uri="{FF2B5EF4-FFF2-40B4-BE49-F238E27FC236}">
                <a16:creationId xmlns:a16="http://schemas.microsoft.com/office/drawing/2014/main" id="{09EE50D2-C6D8-5B46-A769-C3569617736A}"/>
              </a:ext>
            </a:extLst>
          </p:cNvPr>
          <p:cNvSpPr/>
          <p:nvPr userDrawn="1"/>
        </p:nvSpPr>
        <p:spPr>
          <a:xfrm>
            <a:off x="4907280" y="1691640"/>
            <a:ext cx="6781800" cy="4236720"/>
          </a:xfrm>
          <a:prstGeom prst="roundRect">
            <a:avLst/>
          </a:prstGeom>
          <a:solidFill>
            <a:srgbClr val="034631"/>
          </a:solidFill>
          <a:ln>
            <a:solidFill>
              <a:srgbClr val="03463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034631"/>
              </a:solidFill>
            </a:endParaRPr>
          </a:p>
        </p:txBody>
      </p:sp>
      <p:sp>
        <p:nvSpPr>
          <p:cNvPr id="24" name="Espace réservé du texte 3">
            <a:extLst>
              <a:ext uri="{FF2B5EF4-FFF2-40B4-BE49-F238E27FC236}">
                <a16:creationId xmlns:a16="http://schemas.microsoft.com/office/drawing/2014/main" id="{0CFBD9C4-6BB1-C84F-B904-47F06F45D93E}"/>
              </a:ext>
            </a:extLst>
          </p:cNvPr>
          <p:cNvSpPr>
            <a:spLocks noGrp="1"/>
          </p:cNvSpPr>
          <p:nvPr>
            <p:ph type="body" sz="half" idx="2"/>
          </p:nvPr>
        </p:nvSpPr>
        <p:spPr>
          <a:xfrm>
            <a:off x="839788" y="1904206"/>
            <a:ext cx="3351212" cy="3811588"/>
          </a:xfrm>
        </p:spPr>
        <p:txBody>
          <a:bodyPr/>
          <a:lstStyle>
            <a:lvl1pPr marL="0" indent="0">
              <a:buNone/>
              <a:defRPr sz="1600">
                <a:solidFill>
                  <a:srgbClr val="03463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25" name="Espace réservé du texte 3">
            <a:extLst>
              <a:ext uri="{FF2B5EF4-FFF2-40B4-BE49-F238E27FC236}">
                <a16:creationId xmlns:a16="http://schemas.microsoft.com/office/drawing/2014/main" id="{D5552068-9B6A-A149-9983-A042942CBC42}"/>
              </a:ext>
            </a:extLst>
          </p:cNvPr>
          <p:cNvSpPr>
            <a:spLocks noGrp="1"/>
          </p:cNvSpPr>
          <p:nvPr>
            <p:ph type="body" sz="half" idx="10"/>
          </p:nvPr>
        </p:nvSpPr>
        <p:spPr>
          <a:xfrm>
            <a:off x="5403374" y="1904206"/>
            <a:ext cx="5789612" cy="3811588"/>
          </a:xfrm>
        </p:spPr>
        <p:txBody>
          <a:bodyPr/>
          <a:lstStyle>
            <a:lvl1pPr marL="0" indent="0">
              <a:buNone/>
              <a:defRPr sz="1600">
                <a:solidFill>
                  <a:srgbClr val="A7FFC8"/>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12"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11228338"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Tree>
    <p:extLst>
      <p:ext uri="{BB962C8B-B14F-4D97-AF65-F5344CB8AC3E}">
        <p14:creationId xmlns:p14="http://schemas.microsoft.com/office/powerpoint/2010/main" val="213737261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APO TEXTE ILLUSTRATION">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4272844-1915-AF45-AAD1-189B8C671AA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50000"/>
          <a:stretch/>
        </p:blipFill>
        <p:spPr>
          <a:xfrm>
            <a:off x="0" y="0"/>
            <a:ext cx="12192000" cy="3048000"/>
          </a:xfrm>
          <a:prstGeom prst="rect">
            <a:avLst/>
          </a:prstGeom>
        </p:spPr>
      </p:pic>
      <p:sp>
        <p:nvSpPr>
          <p:cNvPr id="19" name="Rectangle : coins arrondis 18">
            <a:extLst>
              <a:ext uri="{FF2B5EF4-FFF2-40B4-BE49-F238E27FC236}">
                <a16:creationId xmlns:a16="http://schemas.microsoft.com/office/drawing/2014/main" id="{DC59BA12-B374-5A45-82DA-9717975F56F9}"/>
              </a:ext>
            </a:extLst>
          </p:cNvPr>
          <p:cNvSpPr/>
          <p:nvPr userDrawn="1"/>
        </p:nvSpPr>
        <p:spPr>
          <a:xfrm>
            <a:off x="502920" y="1691640"/>
            <a:ext cx="4114800" cy="4236720"/>
          </a:xfrm>
          <a:prstGeom prst="roundRect">
            <a:avLst/>
          </a:prstGeom>
          <a:solidFill>
            <a:schemeClr val="bg1"/>
          </a:solidFill>
          <a:ln>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dirty="0">
              <a:solidFill>
                <a:srgbClr val="034631"/>
              </a:solidFill>
            </a:endParaRPr>
          </a:p>
        </p:txBody>
      </p:sp>
      <p:sp>
        <p:nvSpPr>
          <p:cNvPr id="20" name="Rectangle : coins arrondis 19">
            <a:extLst>
              <a:ext uri="{FF2B5EF4-FFF2-40B4-BE49-F238E27FC236}">
                <a16:creationId xmlns:a16="http://schemas.microsoft.com/office/drawing/2014/main" id="{09EE50D2-C6D8-5B46-A769-C3569617736A}"/>
              </a:ext>
            </a:extLst>
          </p:cNvPr>
          <p:cNvSpPr/>
          <p:nvPr userDrawn="1"/>
        </p:nvSpPr>
        <p:spPr>
          <a:xfrm>
            <a:off x="4907280" y="1691640"/>
            <a:ext cx="6781800" cy="4236720"/>
          </a:xfrm>
          <a:prstGeom prst="roundRect">
            <a:avLst/>
          </a:prstGeom>
          <a:solidFill>
            <a:schemeClr val="bg1"/>
          </a:solidFill>
          <a:ln>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dirty="0">
              <a:solidFill>
                <a:srgbClr val="034631"/>
              </a:solidFill>
            </a:endParaRPr>
          </a:p>
        </p:txBody>
      </p:sp>
      <p:sp>
        <p:nvSpPr>
          <p:cNvPr id="24" name="Espace réservé du texte 3">
            <a:extLst>
              <a:ext uri="{FF2B5EF4-FFF2-40B4-BE49-F238E27FC236}">
                <a16:creationId xmlns:a16="http://schemas.microsoft.com/office/drawing/2014/main" id="{0CFBD9C4-6BB1-C84F-B904-47F06F45D93E}"/>
              </a:ext>
            </a:extLst>
          </p:cNvPr>
          <p:cNvSpPr>
            <a:spLocks noGrp="1"/>
          </p:cNvSpPr>
          <p:nvPr>
            <p:ph type="body" sz="half" idx="2"/>
          </p:nvPr>
        </p:nvSpPr>
        <p:spPr>
          <a:xfrm>
            <a:off x="839788" y="1904206"/>
            <a:ext cx="3351212" cy="38115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25" name="Espace réservé du texte 3">
            <a:extLst>
              <a:ext uri="{FF2B5EF4-FFF2-40B4-BE49-F238E27FC236}">
                <a16:creationId xmlns:a16="http://schemas.microsoft.com/office/drawing/2014/main" id="{D5552068-9B6A-A149-9983-A042942CBC42}"/>
              </a:ext>
            </a:extLst>
          </p:cNvPr>
          <p:cNvSpPr>
            <a:spLocks noGrp="1"/>
          </p:cNvSpPr>
          <p:nvPr>
            <p:ph type="body" sz="half" idx="10"/>
          </p:nvPr>
        </p:nvSpPr>
        <p:spPr>
          <a:xfrm>
            <a:off x="5403374" y="1904206"/>
            <a:ext cx="5789612" cy="38115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10"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11228338"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Tree>
    <p:extLst>
      <p:ext uri="{BB962C8B-B14F-4D97-AF65-F5344CB8AC3E}">
        <p14:creationId xmlns:p14="http://schemas.microsoft.com/office/powerpoint/2010/main" val="25850049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APO TEXTE ILLUSTRATION 2">
    <p:bg>
      <p:bgRef idx="1001">
        <a:schemeClr val="bg1"/>
      </p:bgRef>
    </p:bg>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EB1EF5C-A8FB-CD40-90CD-7CBE3BFF4C4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36125" b="39969"/>
          <a:stretch/>
        </p:blipFill>
        <p:spPr>
          <a:xfrm>
            <a:off x="0" y="1"/>
            <a:ext cx="12192000" cy="2914650"/>
          </a:xfrm>
          <a:prstGeom prst="rect">
            <a:avLst/>
          </a:prstGeom>
        </p:spPr>
      </p:pic>
      <p:sp>
        <p:nvSpPr>
          <p:cNvPr id="19" name="Rectangle : coins arrondis 18">
            <a:extLst>
              <a:ext uri="{FF2B5EF4-FFF2-40B4-BE49-F238E27FC236}">
                <a16:creationId xmlns:a16="http://schemas.microsoft.com/office/drawing/2014/main" id="{DC59BA12-B374-5A45-82DA-9717975F56F9}"/>
              </a:ext>
            </a:extLst>
          </p:cNvPr>
          <p:cNvSpPr/>
          <p:nvPr userDrawn="1"/>
        </p:nvSpPr>
        <p:spPr>
          <a:xfrm>
            <a:off x="7482046" y="1824990"/>
            <a:ext cx="4114800" cy="4236720"/>
          </a:xfrm>
          <a:prstGeom prst="roundRect">
            <a:avLst/>
          </a:prstGeom>
          <a:solidFill>
            <a:schemeClr val="bg1"/>
          </a:solidFill>
          <a:ln>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dirty="0">
              <a:solidFill>
                <a:srgbClr val="034631"/>
              </a:solidFill>
            </a:endParaRPr>
          </a:p>
        </p:txBody>
      </p:sp>
      <p:sp>
        <p:nvSpPr>
          <p:cNvPr id="20" name="Rectangle : coins arrondis 19">
            <a:extLst>
              <a:ext uri="{FF2B5EF4-FFF2-40B4-BE49-F238E27FC236}">
                <a16:creationId xmlns:a16="http://schemas.microsoft.com/office/drawing/2014/main" id="{09EE50D2-C6D8-5B46-A769-C3569617736A}"/>
              </a:ext>
            </a:extLst>
          </p:cNvPr>
          <p:cNvSpPr/>
          <p:nvPr userDrawn="1"/>
        </p:nvSpPr>
        <p:spPr>
          <a:xfrm>
            <a:off x="350123" y="1824990"/>
            <a:ext cx="6781800" cy="4236720"/>
          </a:xfrm>
          <a:prstGeom prst="roundRect">
            <a:avLst/>
          </a:prstGeom>
          <a:solidFill>
            <a:schemeClr val="bg1"/>
          </a:solidFill>
          <a:ln>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034631"/>
              </a:solidFill>
            </a:endParaRPr>
          </a:p>
        </p:txBody>
      </p:sp>
      <p:sp>
        <p:nvSpPr>
          <p:cNvPr id="24" name="Espace réservé du texte 3">
            <a:extLst>
              <a:ext uri="{FF2B5EF4-FFF2-40B4-BE49-F238E27FC236}">
                <a16:creationId xmlns:a16="http://schemas.microsoft.com/office/drawing/2014/main" id="{0CFBD9C4-6BB1-C84F-B904-47F06F45D93E}"/>
              </a:ext>
            </a:extLst>
          </p:cNvPr>
          <p:cNvSpPr>
            <a:spLocks noGrp="1"/>
          </p:cNvSpPr>
          <p:nvPr>
            <p:ph type="body" sz="half" idx="2"/>
          </p:nvPr>
        </p:nvSpPr>
        <p:spPr>
          <a:xfrm>
            <a:off x="7818914" y="2037556"/>
            <a:ext cx="3351212" cy="38115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25" name="Espace réservé du texte 3">
            <a:extLst>
              <a:ext uri="{FF2B5EF4-FFF2-40B4-BE49-F238E27FC236}">
                <a16:creationId xmlns:a16="http://schemas.microsoft.com/office/drawing/2014/main" id="{D5552068-9B6A-A149-9983-A042942CBC42}"/>
              </a:ext>
            </a:extLst>
          </p:cNvPr>
          <p:cNvSpPr>
            <a:spLocks noGrp="1"/>
          </p:cNvSpPr>
          <p:nvPr>
            <p:ph type="body" sz="half" idx="10"/>
          </p:nvPr>
        </p:nvSpPr>
        <p:spPr>
          <a:xfrm>
            <a:off x="846217" y="2037556"/>
            <a:ext cx="5789612" cy="38115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10"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11228338"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Tree>
    <p:extLst>
      <p:ext uri="{BB962C8B-B14F-4D97-AF65-F5344CB8AC3E}">
        <p14:creationId xmlns:p14="http://schemas.microsoft.com/office/powerpoint/2010/main" val="2246661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PO TEXTE 3">
    <p:spTree>
      <p:nvGrpSpPr>
        <p:cNvPr id="1" name=""/>
        <p:cNvGrpSpPr/>
        <p:nvPr/>
      </p:nvGrpSpPr>
      <p:grpSpPr>
        <a:xfrm>
          <a:off x="0" y="0"/>
          <a:ext cx="0" cy="0"/>
          <a:chOff x="0" y="0"/>
          <a:chExt cx="0" cy="0"/>
        </a:xfrm>
      </p:grpSpPr>
      <p:sp>
        <p:nvSpPr>
          <p:cNvPr id="11" name="Ellipse 10">
            <a:extLst>
              <a:ext uri="{FF2B5EF4-FFF2-40B4-BE49-F238E27FC236}">
                <a16:creationId xmlns:a16="http://schemas.microsoft.com/office/drawing/2014/main" id="{4A796A03-9F07-1B4C-86D3-C7FA43FBD937}"/>
              </a:ext>
            </a:extLst>
          </p:cNvPr>
          <p:cNvSpPr/>
          <p:nvPr userDrawn="1"/>
        </p:nvSpPr>
        <p:spPr>
          <a:xfrm>
            <a:off x="9208895" y="842219"/>
            <a:ext cx="1684438" cy="1684438"/>
          </a:xfrm>
          <a:prstGeom prst="ellipse">
            <a:avLst/>
          </a:prstGeom>
          <a:noFill/>
          <a:ln>
            <a:solidFill>
              <a:srgbClr val="A7F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Espace réservé du texte 3">
            <a:extLst>
              <a:ext uri="{FF2B5EF4-FFF2-40B4-BE49-F238E27FC236}">
                <a16:creationId xmlns:a16="http://schemas.microsoft.com/office/drawing/2014/main" id="{4667867E-99AE-F34F-A831-0260780AF29B}"/>
              </a:ext>
            </a:extLst>
          </p:cNvPr>
          <p:cNvSpPr>
            <a:spLocks noGrp="1"/>
          </p:cNvSpPr>
          <p:nvPr>
            <p:ph type="body" sz="half" idx="10"/>
          </p:nvPr>
        </p:nvSpPr>
        <p:spPr>
          <a:xfrm>
            <a:off x="8433583" y="1699592"/>
            <a:ext cx="3441300" cy="3856382"/>
          </a:xfrm>
          <a:solidFill>
            <a:schemeClr val="bg1"/>
          </a:solidFill>
          <a:ln>
            <a:no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31" name="Espace réservé du texte 3">
            <a:extLst>
              <a:ext uri="{FF2B5EF4-FFF2-40B4-BE49-F238E27FC236}">
                <a16:creationId xmlns:a16="http://schemas.microsoft.com/office/drawing/2014/main" id="{8B37CBF6-CC74-DE41-8A37-56E6F5F6E920}"/>
              </a:ext>
            </a:extLst>
          </p:cNvPr>
          <p:cNvSpPr>
            <a:spLocks noGrp="1"/>
          </p:cNvSpPr>
          <p:nvPr>
            <p:ph type="body" sz="half" idx="11"/>
          </p:nvPr>
        </p:nvSpPr>
        <p:spPr>
          <a:xfrm>
            <a:off x="4454770" y="1699592"/>
            <a:ext cx="3441300" cy="3856382"/>
          </a:xfrm>
          <a:solidFill>
            <a:schemeClr val="bg1"/>
          </a:solidFill>
          <a:ln>
            <a:no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29" name="Espace réservé du texte 3">
            <a:extLst>
              <a:ext uri="{FF2B5EF4-FFF2-40B4-BE49-F238E27FC236}">
                <a16:creationId xmlns:a16="http://schemas.microsoft.com/office/drawing/2014/main" id="{363ED6A5-96B4-CC4E-B7C0-7136B0B0BDBC}"/>
              </a:ext>
            </a:extLst>
          </p:cNvPr>
          <p:cNvSpPr>
            <a:spLocks noGrp="1"/>
          </p:cNvSpPr>
          <p:nvPr>
            <p:ph type="body" sz="half" idx="2"/>
          </p:nvPr>
        </p:nvSpPr>
        <p:spPr>
          <a:xfrm>
            <a:off x="481310" y="1699592"/>
            <a:ext cx="3441300" cy="3856382"/>
          </a:xfrm>
          <a:solidFill>
            <a:schemeClr val="bg1"/>
          </a:solidFill>
          <a:ln>
            <a:no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cxnSp>
        <p:nvCxnSpPr>
          <p:cNvPr id="6" name="Connecteur droit 5">
            <a:extLst>
              <a:ext uri="{FF2B5EF4-FFF2-40B4-BE49-F238E27FC236}">
                <a16:creationId xmlns:a16="http://schemas.microsoft.com/office/drawing/2014/main" id="{F6665D88-112E-6D41-A2FF-1A247004FEA7}"/>
              </a:ext>
            </a:extLst>
          </p:cNvPr>
          <p:cNvCxnSpPr/>
          <p:nvPr userDrawn="1"/>
        </p:nvCxnSpPr>
        <p:spPr>
          <a:xfrm>
            <a:off x="4174435" y="2032552"/>
            <a:ext cx="0" cy="3190461"/>
          </a:xfrm>
          <a:prstGeom prst="line">
            <a:avLst/>
          </a:prstGeom>
          <a:ln>
            <a:solidFill>
              <a:srgbClr val="034631"/>
            </a:solidFill>
          </a:ln>
        </p:spPr>
        <p:style>
          <a:lnRef idx="2">
            <a:schemeClr val="accent6"/>
          </a:lnRef>
          <a:fillRef idx="0">
            <a:schemeClr val="accent6"/>
          </a:fillRef>
          <a:effectRef idx="1">
            <a:schemeClr val="accent6"/>
          </a:effectRef>
          <a:fontRef idx="minor">
            <a:schemeClr val="tx1"/>
          </a:fontRef>
        </p:style>
      </p:cxnSp>
      <p:cxnSp>
        <p:nvCxnSpPr>
          <p:cNvPr id="35" name="Connecteur droit 34">
            <a:extLst>
              <a:ext uri="{FF2B5EF4-FFF2-40B4-BE49-F238E27FC236}">
                <a16:creationId xmlns:a16="http://schemas.microsoft.com/office/drawing/2014/main" id="{99B35AE5-C9B2-4040-BFF4-5541106FE625}"/>
              </a:ext>
            </a:extLst>
          </p:cNvPr>
          <p:cNvCxnSpPr/>
          <p:nvPr userDrawn="1"/>
        </p:nvCxnSpPr>
        <p:spPr>
          <a:xfrm>
            <a:off x="8153399" y="2032552"/>
            <a:ext cx="0" cy="3190461"/>
          </a:xfrm>
          <a:prstGeom prst="line">
            <a:avLst/>
          </a:prstGeom>
          <a:ln>
            <a:solidFill>
              <a:srgbClr val="034631"/>
            </a:solidFill>
          </a:ln>
        </p:spPr>
        <p:style>
          <a:lnRef idx="2">
            <a:schemeClr val="accent6"/>
          </a:lnRef>
          <a:fillRef idx="0">
            <a:schemeClr val="accent6"/>
          </a:fillRef>
          <a:effectRef idx="1">
            <a:schemeClr val="accent6"/>
          </a:effectRef>
          <a:fontRef idx="minor">
            <a:schemeClr val="tx1"/>
          </a:fontRef>
        </p:style>
      </p:cxnSp>
      <p:sp>
        <p:nvSpPr>
          <p:cNvPr id="10" name="Ellipse 9">
            <a:extLst>
              <a:ext uri="{FF2B5EF4-FFF2-40B4-BE49-F238E27FC236}">
                <a16:creationId xmlns:a16="http://schemas.microsoft.com/office/drawing/2014/main" id="{25CD654C-DDF2-3449-9F48-C66E14227D72}"/>
              </a:ext>
            </a:extLst>
          </p:cNvPr>
          <p:cNvSpPr/>
          <p:nvPr userDrawn="1"/>
        </p:nvSpPr>
        <p:spPr>
          <a:xfrm>
            <a:off x="9208895" y="-842219"/>
            <a:ext cx="1684438" cy="1684438"/>
          </a:xfrm>
          <a:prstGeom prst="ellipse">
            <a:avLst/>
          </a:prstGeom>
          <a:solidFill>
            <a:srgbClr val="A7F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8627180"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Tree>
    <p:extLst>
      <p:ext uri="{BB962C8B-B14F-4D97-AF65-F5344CB8AC3E}">
        <p14:creationId xmlns:p14="http://schemas.microsoft.com/office/powerpoint/2010/main" val="422201836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 TEXTE 5 ">
    <p:spTree>
      <p:nvGrpSpPr>
        <p:cNvPr id="1" name=""/>
        <p:cNvGrpSpPr/>
        <p:nvPr/>
      </p:nvGrpSpPr>
      <p:grpSpPr>
        <a:xfrm>
          <a:off x="0" y="0"/>
          <a:ext cx="0" cy="0"/>
          <a:chOff x="0" y="0"/>
          <a:chExt cx="0" cy="0"/>
        </a:xfrm>
      </p:grpSpPr>
      <p:sp>
        <p:nvSpPr>
          <p:cNvPr id="13" name="Corde 12">
            <a:extLst>
              <a:ext uri="{FF2B5EF4-FFF2-40B4-BE49-F238E27FC236}">
                <a16:creationId xmlns:a16="http://schemas.microsoft.com/office/drawing/2014/main" id="{47FA0CB1-ED9E-9F4E-B468-A3041ABF67ED}"/>
              </a:ext>
            </a:extLst>
          </p:cNvPr>
          <p:cNvSpPr>
            <a:spLocks/>
          </p:cNvSpPr>
          <p:nvPr userDrawn="1"/>
        </p:nvSpPr>
        <p:spPr>
          <a:xfrm rot="10800000" flipV="1">
            <a:off x="10606088" y="4351842"/>
            <a:ext cx="1585912" cy="1701464"/>
          </a:xfrm>
          <a:prstGeom prst="chord">
            <a:avLst>
              <a:gd name="adj1" fmla="val 5202064"/>
              <a:gd name="adj2" fmla="val 16409786"/>
            </a:avLst>
          </a:prstGeom>
          <a:solidFill>
            <a:srgbClr val="A7F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D1AFF10B-A86D-674B-8215-1560EB0915BD}"/>
              </a:ext>
            </a:extLst>
          </p:cNvPr>
          <p:cNvSpPr>
            <a:spLocks noGrp="1"/>
          </p:cNvSpPr>
          <p:nvPr>
            <p:ph type="body" idx="1"/>
          </p:nvPr>
        </p:nvSpPr>
        <p:spPr>
          <a:xfrm>
            <a:off x="463755" y="1753562"/>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a:extLst>
              <a:ext uri="{FF2B5EF4-FFF2-40B4-BE49-F238E27FC236}">
                <a16:creationId xmlns:a16="http://schemas.microsoft.com/office/drawing/2014/main" id="{8208401D-22AA-3F43-898E-503378BC82A0}"/>
              </a:ext>
            </a:extLst>
          </p:cNvPr>
          <p:cNvSpPr>
            <a:spLocks noGrp="1"/>
          </p:cNvSpPr>
          <p:nvPr>
            <p:ph sz="half" idx="2"/>
          </p:nvPr>
        </p:nvSpPr>
        <p:spPr>
          <a:xfrm>
            <a:off x="463755" y="2577474"/>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5" name="Espace réservé du texte 4">
            <a:extLst>
              <a:ext uri="{FF2B5EF4-FFF2-40B4-BE49-F238E27FC236}">
                <a16:creationId xmlns:a16="http://schemas.microsoft.com/office/drawing/2014/main" id="{6BBEE7E5-BA76-FF4A-9FB8-1A8EE93B7B2B}"/>
              </a:ext>
            </a:extLst>
          </p:cNvPr>
          <p:cNvSpPr>
            <a:spLocks noGrp="1"/>
          </p:cNvSpPr>
          <p:nvPr>
            <p:ph type="body" sz="quarter" idx="3"/>
          </p:nvPr>
        </p:nvSpPr>
        <p:spPr>
          <a:xfrm>
            <a:off x="6163323" y="1753562"/>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a:extLst>
              <a:ext uri="{FF2B5EF4-FFF2-40B4-BE49-F238E27FC236}">
                <a16:creationId xmlns:a16="http://schemas.microsoft.com/office/drawing/2014/main" id="{9D3A39DD-EA0E-A743-8D9A-A729D66C9F50}"/>
              </a:ext>
            </a:extLst>
          </p:cNvPr>
          <p:cNvSpPr>
            <a:spLocks noGrp="1"/>
          </p:cNvSpPr>
          <p:nvPr>
            <p:ph sz="quarter" idx="4"/>
          </p:nvPr>
        </p:nvSpPr>
        <p:spPr>
          <a:xfrm>
            <a:off x="6163323" y="2577474"/>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12"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8627180"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Tree>
    <p:extLst>
      <p:ext uri="{BB962C8B-B14F-4D97-AF65-F5344CB8AC3E}">
        <p14:creationId xmlns:p14="http://schemas.microsoft.com/office/powerpoint/2010/main" val="21700650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 TITRE 2">
    <p:spTree>
      <p:nvGrpSpPr>
        <p:cNvPr id="1" name=""/>
        <p:cNvGrpSpPr/>
        <p:nvPr/>
      </p:nvGrpSpPr>
      <p:grpSpPr>
        <a:xfrm>
          <a:off x="0" y="0"/>
          <a:ext cx="0" cy="0"/>
          <a:chOff x="0" y="0"/>
          <a:chExt cx="0" cy="0"/>
        </a:xfrm>
      </p:grpSpPr>
      <p:pic>
        <p:nvPicPr>
          <p:cNvPr id="12" name="Espace réservé pour une image  4">
            <a:extLst>
              <a:ext uri="{FF2B5EF4-FFF2-40B4-BE49-F238E27FC236}">
                <a16:creationId xmlns:a16="http://schemas.microsoft.com/office/drawing/2014/main" id="{BCB0509F-B69E-5845-9960-26F7600D55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293533" y="0"/>
            <a:ext cx="8898467" cy="6858001"/>
          </a:xfrm>
          <a:prstGeom prst="rect">
            <a:avLst/>
          </a:prstGeom>
        </p:spPr>
      </p:pic>
      <p:sp>
        <p:nvSpPr>
          <p:cNvPr id="9" name="Rectangle 8">
            <a:extLst>
              <a:ext uri="{FF2B5EF4-FFF2-40B4-BE49-F238E27FC236}">
                <a16:creationId xmlns:a16="http://schemas.microsoft.com/office/drawing/2014/main" id="{A33F030C-255C-A846-B070-713BD87E3741}"/>
              </a:ext>
            </a:extLst>
          </p:cNvPr>
          <p:cNvSpPr/>
          <p:nvPr userDrawn="1"/>
        </p:nvSpPr>
        <p:spPr>
          <a:xfrm>
            <a:off x="-1" y="0"/>
            <a:ext cx="3293533" cy="6858000"/>
          </a:xfrm>
          <a:prstGeom prst="rect">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a:extLst>
              <a:ext uri="{FF2B5EF4-FFF2-40B4-BE49-F238E27FC236}">
                <a16:creationId xmlns:a16="http://schemas.microsoft.com/office/drawing/2014/main" id="{C76E50A6-B617-E642-87D2-9AE5AEB3806A}"/>
              </a:ext>
            </a:extLst>
          </p:cNvPr>
          <p:cNvSpPr/>
          <p:nvPr userDrawn="1"/>
        </p:nvSpPr>
        <p:spPr>
          <a:xfrm>
            <a:off x="3260033" y="0"/>
            <a:ext cx="8931968" cy="6858000"/>
          </a:xfrm>
          <a:prstGeom prst="rect">
            <a:avLst/>
          </a:prstGeom>
          <a:solidFill>
            <a:srgbClr val="034731">
              <a:alpha val="4416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8" name="Espace réservé du texte 2">
            <a:extLst>
              <a:ext uri="{FF2B5EF4-FFF2-40B4-BE49-F238E27FC236}">
                <a16:creationId xmlns:a16="http://schemas.microsoft.com/office/drawing/2014/main" id="{E98C1827-0DC2-1541-B5C7-B4B687B89699}"/>
              </a:ext>
            </a:extLst>
          </p:cNvPr>
          <p:cNvSpPr>
            <a:spLocks noGrp="1"/>
          </p:cNvSpPr>
          <p:nvPr>
            <p:ph type="body" idx="1" hasCustomPrompt="1"/>
          </p:nvPr>
        </p:nvSpPr>
        <p:spPr>
          <a:xfrm>
            <a:off x="722418" y="3110164"/>
            <a:ext cx="5142230" cy="501688"/>
          </a:xfrm>
        </p:spPr>
        <p:txBody>
          <a:bodyPr>
            <a:noAutofit/>
          </a:bodyPr>
          <a:lstStyle>
            <a:lvl1pPr marL="0" indent="0">
              <a:buFont typeface="Arial" panose="020B0604020202020204" pitchFamily="34" charset="0"/>
              <a:buNone/>
              <a:defRPr sz="4400" b="1">
                <a:solidFill>
                  <a:schemeClr val="bg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smtClean="0"/>
              <a:t>TITRE DE DIAPO</a:t>
            </a:r>
            <a:endParaRPr lang="fr-FR" dirty="0"/>
          </a:p>
        </p:txBody>
      </p:sp>
      <p:sp>
        <p:nvSpPr>
          <p:cNvPr id="13" name="Espace réservé du texte 2">
            <a:extLst>
              <a:ext uri="{FF2B5EF4-FFF2-40B4-BE49-F238E27FC236}">
                <a16:creationId xmlns:a16="http://schemas.microsoft.com/office/drawing/2014/main" id="{B5D903E6-CB08-7D4C-A883-078D73806AD1}"/>
              </a:ext>
            </a:extLst>
          </p:cNvPr>
          <p:cNvSpPr>
            <a:spLocks noGrp="1"/>
          </p:cNvSpPr>
          <p:nvPr>
            <p:ph type="body" idx="10" hasCustomPrompt="1"/>
          </p:nvPr>
        </p:nvSpPr>
        <p:spPr>
          <a:xfrm>
            <a:off x="722418" y="5501699"/>
            <a:ext cx="5142230" cy="501688"/>
          </a:xfrm>
        </p:spPr>
        <p:txBody>
          <a:bodyPr>
            <a:normAutofit/>
          </a:bodyPr>
          <a:lstStyle>
            <a:lvl1pPr marL="0" indent="0">
              <a:buFont typeface="Arial" panose="020B0604020202020204" pitchFamily="34" charset="0"/>
              <a:buNone/>
              <a:defRPr sz="2000" baseline="0">
                <a:solidFill>
                  <a:schemeClr val="bg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smtClean="0"/>
              <a:t>JJ mois AAA</a:t>
            </a:r>
            <a:endParaRPr lang="fr-FR" dirty="0"/>
          </a:p>
        </p:txBody>
      </p:sp>
      <p:pic>
        <p:nvPicPr>
          <p:cNvPr id="10" name="Image 9">
            <a:extLst>
              <a:ext uri="{FF2B5EF4-FFF2-40B4-BE49-F238E27FC236}">
                <a16:creationId xmlns:a16="http://schemas.microsoft.com/office/drawing/2014/main" id="{DE152E94-99FE-914E-85D8-66CA05C81AF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2609" y="680411"/>
            <a:ext cx="1954813" cy="1617652"/>
          </a:xfrm>
          <a:prstGeom prst="rect">
            <a:avLst/>
          </a:prstGeom>
        </p:spPr>
      </p:pic>
    </p:spTree>
    <p:extLst>
      <p:ext uri="{BB962C8B-B14F-4D97-AF65-F5344CB8AC3E}">
        <p14:creationId xmlns:p14="http://schemas.microsoft.com/office/powerpoint/2010/main" val="147422322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APO LIBRE">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4EA664ED-42AB-844E-977D-EE3A6E2FBF82}"/>
              </a:ext>
            </a:extLst>
          </p:cNvPr>
          <p:cNvSpPr>
            <a:spLocks noGrp="1"/>
          </p:cNvSpPr>
          <p:nvPr>
            <p:ph type="title" hasCustomPrompt="1"/>
          </p:nvPr>
        </p:nvSpPr>
        <p:spPr>
          <a:xfrm>
            <a:off x="481309" y="266858"/>
            <a:ext cx="11228338" cy="1325563"/>
          </a:xfrm>
        </p:spPr>
        <p:txBody>
          <a:bodyPr>
            <a:normAutofit/>
          </a:bodyPr>
          <a:lstStyle>
            <a:lvl1pPr>
              <a:defRPr sz="3600" b="1" i="0">
                <a:solidFill>
                  <a:srgbClr val="034631"/>
                </a:solidFill>
                <a:highlight>
                  <a:srgbClr val="A7FFC8"/>
                </a:highlight>
                <a:latin typeface="+mj-lt"/>
                <a:cs typeface="Arial" panose="020B0604020202020204" pitchFamily="34" charset="0"/>
              </a:defRPr>
            </a:lvl1pPr>
          </a:lstStyle>
          <a:p>
            <a:r>
              <a:rPr lang="fr-FR" dirty="0"/>
              <a:t>TITRE DE DIAPO</a:t>
            </a:r>
          </a:p>
        </p:txBody>
      </p:sp>
      <p:sp>
        <p:nvSpPr>
          <p:cNvPr id="6" name="Espace réservé du texte 3">
            <a:extLst>
              <a:ext uri="{FF2B5EF4-FFF2-40B4-BE49-F238E27FC236}">
                <a16:creationId xmlns:a16="http://schemas.microsoft.com/office/drawing/2014/main" id="{363ED6A5-96B4-CC4E-B7C0-7136B0B0BDBC}"/>
              </a:ext>
            </a:extLst>
          </p:cNvPr>
          <p:cNvSpPr>
            <a:spLocks noGrp="1"/>
          </p:cNvSpPr>
          <p:nvPr>
            <p:ph type="body" sz="half" idx="2"/>
          </p:nvPr>
        </p:nvSpPr>
        <p:spPr>
          <a:xfrm>
            <a:off x="481309" y="1699592"/>
            <a:ext cx="11228337" cy="3856382"/>
          </a:xfrm>
          <a:solidFill>
            <a:schemeClr val="bg1"/>
          </a:solidFill>
          <a:ln>
            <a:no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Tree>
    <p:extLst>
      <p:ext uri="{BB962C8B-B14F-4D97-AF65-F5344CB8AC3E}">
        <p14:creationId xmlns:p14="http://schemas.microsoft.com/office/powerpoint/2010/main" val="329592209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APO LIBRE FOND VERT">
    <p:bg>
      <p:bgPr>
        <a:solidFill>
          <a:srgbClr val="034631"/>
        </a:solidFill>
        <a:effectLst/>
      </p:bgPr>
    </p:bg>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748BB6DA-E9C8-C24E-BF1F-2D116BD036D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01673" y="6358685"/>
            <a:ext cx="717469" cy="403379"/>
          </a:xfrm>
          <a:prstGeom prst="rect">
            <a:avLst/>
          </a:prstGeom>
        </p:spPr>
      </p:pic>
      <p:pic>
        <p:nvPicPr>
          <p:cNvPr id="10" name="Image 9">
            <a:extLst>
              <a:ext uri="{FF2B5EF4-FFF2-40B4-BE49-F238E27FC236}">
                <a16:creationId xmlns:a16="http://schemas.microsoft.com/office/drawing/2014/main" id="{4BEE97F2-C9EC-7344-9565-1B661B4C8FF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12011" y="6358685"/>
            <a:ext cx="717468" cy="403379"/>
          </a:xfrm>
          <a:prstGeom prst="rect">
            <a:avLst/>
          </a:prstGeom>
        </p:spPr>
      </p:pic>
      <p:pic>
        <p:nvPicPr>
          <p:cNvPr id="11" name="Image 10">
            <a:extLst>
              <a:ext uri="{FF2B5EF4-FFF2-40B4-BE49-F238E27FC236}">
                <a16:creationId xmlns:a16="http://schemas.microsoft.com/office/drawing/2014/main" id="{1CDB5E05-BD8D-3045-96F2-F49347F515B2}"/>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19296" y="6331958"/>
            <a:ext cx="921759" cy="518236"/>
          </a:xfrm>
          <a:prstGeom prst="rect">
            <a:avLst/>
          </a:prstGeom>
        </p:spPr>
      </p:pic>
      <p:pic>
        <p:nvPicPr>
          <p:cNvPr id="12" name="Image 11">
            <a:extLst>
              <a:ext uri="{FF2B5EF4-FFF2-40B4-BE49-F238E27FC236}">
                <a16:creationId xmlns:a16="http://schemas.microsoft.com/office/drawing/2014/main" id="{6CF8F787-2FF9-124F-988F-F4ABA7988D7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116055" y="6358685"/>
            <a:ext cx="868186" cy="488116"/>
          </a:xfrm>
          <a:prstGeom prst="rect">
            <a:avLst/>
          </a:prstGeom>
        </p:spPr>
      </p:pic>
      <p:sp>
        <p:nvSpPr>
          <p:cNvPr id="7" name="Titre 1">
            <a:extLst>
              <a:ext uri="{FF2B5EF4-FFF2-40B4-BE49-F238E27FC236}">
                <a16:creationId xmlns:a16="http://schemas.microsoft.com/office/drawing/2014/main" id="{22CC653B-33C7-5B43-B729-127BDC792B0B}"/>
              </a:ext>
            </a:extLst>
          </p:cNvPr>
          <p:cNvSpPr>
            <a:spLocks noGrp="1"/>
          </p:cNvSpPr>
          <p:nvPr>
            <p:ph type="title" hasCustomPrompt="1"/>
          </p:nvPr>
        </p:nvSpPr>
        <p:spPr>
          <a:xfrm>
            <a:off x="481309" y="266400"/>
            <a:ext cx="11228338" cy="1325563"/>
          </a:xfrm>
        </p:spPr>
        <p:txBody>
          <a:bodyPr>
            <a:normAutofit/>
          </a:bodyPr>
          <a:lstStyle>
            <a:lvl1pPr algn="l">
              <a:defRPr sz="3600" b="1">
                <a:solidFill>
                  <a:srgbClr val="A7FFC8"/>
                </a:solidFill>
              </a:defRPr>
            </a:lvl1pPr>
          </a:lstStyle>
          <a:p>
            <a:r>
              <a:rPr lang="fr-FR" dirty="0"/>
              <a:t>TITRE DE DIAPO</a:t>
            </a:r>
          </a:p>
        </p:txBody>
      </p:sp>
      <p:sp>
        <p:nvSpPr>
          <p:cNvPr id="14" name="Espace réservé du texte 3">
            <a:extLst>
              <a:ext uri="{FF2B5EF4-FFF2-40B4-BE49-F238E27FC236}">
                <a16:creationId xmlns:a16="http://schemas.microsoft.com/office/drawing/2014/main" id="{363ED6A5-96B4-CC4E-B7C0-7136B0B0BDBC}"/>
              </a:ext>
            </a:extLst>
          </p:cNvPr>
          <p:cNvSpPr>
            <a:spLocks noGrp="1"/>
          </p:cNvSpPr>
          <p:nvPr>
            <p:ph type="body" sz="half" idx="2"/>
          </p:nvPr>
        </p:nvSpPr>
        <p:spPr>
          <a:xfrm>
            <a:off x="481309" y="1699592"/>
            <a:ext cx="11228337" cy="3856382"/>
          </a:xfrm>
          <a:noFill/>
          <a:ln>
            <a:noFill/>
          </a:ln>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Tree>
    <p:extLst>
      <p:ext uri="{BB962C8B-B14F-4D97-AF65-F5344CB8AC3E}">
        <p14:creationId xmlns:p14="http://schemas.microsoft.com/office/powerpoint/2010/main" val="189697297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APO REMERCIEMENT">
    <p:spTree>
      <p:nvGrpSpPr>
        <p:cNvPr id="1" name=""/>
        <p:cNvGrpSpPr/>
        <p:nvPr/>
      </p:nvGrpSpPr>
      <p:grpSpPr>
        <a:xfrm>
          <a:off x="0" y="0"/>
          <a:ext cx="0" cy="0"/>
          <a:chOff x="0" y="0"/>
          <a:chExt cx="0" cy="0"/>
        </a:xfrm>
      </p:grpSpPr>
      <p:sp>
        <p:nvSpPr>
          <p:cNvPr id="12" name="Ellipse 11">
            <a:extLst>
              <a:ext uri="{FF2B5EF4-FFF2-40B4-BE49-F238E27FC236}">
                <a16:creationId xmlns:a16="http://schemas.microsoft.com/office/drawing/2014/main" id="{95E57546-0726-D54B-997B-82D5D1A23548}"/>
              </a:ext>
            </a:extLst>
          </p:cNvPr>
          <p:cNvSpPr/>
          <p:nvPr userDrawn="1"/>
        </p:nvSpPr>
        <p:spPr>
          <a:xfrm>
            <a:off x="-2255520" y="1115707"/>
            <a:ext cx="4511040" cy="4511040"/>
          </a:xfrm>
          <a:prstGeom prst="ellipse">
            <a:avLst/>
          </a:prstGeom>
          <a:noFill/>
          <a:ln>
            <a:solidFill>
              <a:srgbClr val="0346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BE0DCB7E-7A84-444D-96CF-62C375B697BC}"/>
              </a:ext>
            </a:extLst>
          </p:cNvPr>
          <p:cNvSpPr txBox="1"/>
          <p:nvPr userDrawn="1"/>
        </p:nvSpPr>
        <p:spPr>
          <a:xfrm>
            <a:off x="1310981" y="2644170"/>
            <a:ext cx="6382845" cy="1569660"/>
          </a:xfrm>
          <a:prstGeom prst="rect">
            <a:avLst/>
          </a:prstGeom>
          <a:noFill/>
        </p:spPr>
        <p:txBody>
          <a:bodyPr wrap="square" rtlCol="0">
            <a:spAutoFit/>
          </a:bodyPr>
          <a:lstStyle/>
          <a:p>
            <a:r>
              <a:rPr lang="fr-FR" sz="4800" b="1" dirty="0">
                <a:solidFill>
                  <a:srgbClr val="034631"/>
                </a:solidFill>
                <a:highlight>
                  <a:srgbClr val="A7FFC8"/>
                </a:highlight>
                <a:latin typeface="+mj-lt"/>
              </a:rPr>
              <a:t>MERCI POUR VOTRE ÉCOUTE ! </a:t>
            </a:r>
          </a:p>
        </p:txBody>
      </p:sp>
      <p:pic>
        <p:nvPicPr>
          <p:cNvPr id="5" name="Image 4">
            <a:extLst>
              <a:ext uri="{FF2B5EF4-FFF2-40B4-BE49-F238E27FC236}">
                <a16:creationId xmlns:a16="http://schemas.microsoft.com/office/drawing/2014/main" id="{F8FBA13E-FC98-7147-97E1-2E25FFE30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58743" y="3371227"/>
            <a:ext cx="3492560" cy="3238500"/>
          </a:xfrm>
          <a:prstGeom prst="rect">
            <a:avLst/>
          </a:prstGeom>
        </p:spPr>
      </p:pic>
      <p:pic>
        <p:nvPicPr>
          <p:cNvPr id="3" name="Image 2">
            <a:extLst>
              <a:ext uri="{FF2B5EF4-FFF2-40B4-BE49-F238E27FC236}">
                <a16:creationId xmlns:a16="http://schemas.microsoft.com/office/drawing/2014/main" id="{50925AB5-184B-D442-A28F-6F1925A7497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458743" y="132727"/>
            <a:ext cx="3233660" cy="3238500"/>
          </a:xfrm>
          <a:prstGeom prst="rect">
            <a:avLst/>
          </a:prstGeom>
        </p:spPr>
      </p:pic>
    </p:spTree>
    <p:extLst>
      <p:ext uri="{BB962C8B-B14F-4D97-AF65-F5344CB8AC3E}">
        <p14:creationId xmlns:p14="http://schemas.microsoft.com/office/powerpoint/2010/main" val="255186535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APO REMERCIEMENT LABEL FINANSOL">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50925AB5-184B-D442-A28F-6F1925A7497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58743" y="132727"/>
            <a:ext cx="3233660" cy="3238500"/>
          </a:xfrm>
          <a:prstGeom prst="rect">
            <a:avLst/>
          </a:prstGeom>
        </p:spPr>
      </p:pic>
      <p:pic>
        <p:nvPicPr>
          <p:cNvPr id="6" name="Image 5">
            <a:extLst>
              <a:ext uri="{FF2B5EF4-FFF2-40B4-BE49-F238E27FC236}">
                <a16:creationId xmlns:a16="http://schemas.microsoft.com/office/drawing/2014/main" id="{6027777C-326D-2949-8A82-709DD13870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458743" y="3371227"/>
            <a:ext cx="3305530" cy="3228258"/>
          </a:xfrm>
          <a:prstGeom prst="rect">
            <a:avLst/>
          </a:prstGeom>
        </p:spPr>
      </p:pic>
      <p:sp>
        <p:nvSpPr>
          <p:cNvPr id="7" name="Ellipse 6">
            <a:extLst>
              <a:ext uri="{FF2B5EF4-FFF2-40B4-BE49-F238E27FC236}">
                <a16:creationId xmlns:a16="http://schemas.microsoft.com/office/drawing/2014/main" id="{D9C0FECC-E6FA-9846-AE98-05718197B08C}"/>
              </a:ext>
            </a:extLst>
          </p:cNvPr>
          <p:cNvSpPr/>
          <p:nvPr userDrawn="1"/>
        </p:nvSpPr>
        <p:spPr>
          <a:xfrm>
            <a:off x="-2255520" y="1115707"/>
            <a:ext cx="4511040" cy="4511040"/>
          </a:xfrm>
          <a:prstGeom prst="ellipse">
            <a:avLst/>
          </a:prstGeom>
          <a:noFill/>
          <a:ln>
            <a:solidFill>
              <a:srgbClr val="0346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48B1EA3E-19D4-324A-8E93-D903274316AC}"/>
              </a:ext>
            </a:extLst>
          </p:cNvPr>
          <p:cNvSpPr txBox="1"/>
          <p:nvPr userDrawn="1"/>
        </p:nvSpPr>
        <p:spPr>
          <a:xfrm>
            <a:off x="1310981" y="2644170"/>
            <a:ext cx="6382845" cy="1569660"/>
          </a:xfrm>
          <a:prstGeom prst="rect">
            <a:avLst/>
          </a:prstGeom>
          <a:noFill/>
        </p:spPr>
        <p:txBody>
          <a:bodyPr wrap="square" rtlCol="0">
            <a:spAutoFit/>
          </a:bodyPr>
          <a:lstStyle/>
          <a:p>
            <a:r>
              <a:rPr lang="fr-FR" sz="4800" b="1" dirty="0">
                <a:solidFill>
                  <a:srgbClr val="034631"/>
                </a:solidFill>
                <a:highlight>
                  <a:srgbClr val="A7FFC8"/>
                </a:highlight>
                <a:latin typeface="+mj-lt"/>
              </a:rPr>
              <a:t>MERCI POUR VOTRE ÉCOUTE ! </a:t>
            </a:r>
          </a:p>
        </p:txBody>
      </p:sp>
    </p:spTree>
    <p:extLst>
      <p:ext uri="{BB962C8B-B14F-4D97-AF65-F5344CB8AC3E}">
        <p14:creationId xmlns:p14="http://schemas.microsoft.com/office/powerpoint/2010/main" val="11089505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APO REMERCIEMENT LABEL FINANSOL V2 ">
    <p:spTree>
      <p:nvGrpSpPr>
        <p:cNvPr id="1" name=""/>
        <p:cNvGrpSpPr/>
        <p:nvPr/>
      </p:nvGrpSpPr>
      <p:grpSpPr>
        <a:xfrm>
          <a:off x="0" y="0"/>
          <a:ext cx="0" cy="0"/>
          <a:chOff x="0" y="0"/>
          <a:chExt cx="0" cy="0"/>
        </a:xfrm>
      </p:grpSpPr>
      <p:pic>
        <p:nvPicPr>
          <p:cNvPr id="2" name="Imag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996819" y="1143000"/>
            <a:ext cx="2293481" cy="2120900"/>
          </a:xfrm>
          <a:prstGeom prst="rect">
            <a:avLst/>
          </a:prstGeom>
        </p:spPr>
      </p:pic>
      <p:pic>
        <p:nvPicPr>
          <p:cNvPr id="3" name="Image 2">
            <a:extLst>
              <a:ext uri="{FF2B5EF4-FFF2-40B4-BE49-F238E27FC236}">
                <a16:creationId xmlns:a16="http://schemas.microsoft.com/office/drawing/2014/main" id="{2C80CCBA-130F-EC4D-8E54-CFFB08C1F7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60262" y="3513380"/>
            <a:ext cx="2638113" cy="2576443"/>
          </a:xfrm>
          <a:prstGeom prst="rect">
            <a:avLst/>
          </a:prstGeom>
        </p:spPr>
      </p:pic>
      <p:sp>
        <p:nvSpPr>
          <p:cNvPr id="9" name="Ellipse 8">
            <a:extLst>
              <a:ext uri="{FF2B5EF4-FFF2-40B4-BE49-F238E27FC236}">
                <a16:creationId xmlns:a16="http://schemas.microsoft.com/office/drawing/2014/main" id="{2D66B364-98E4-684A-A95B-9F0A3A19D189}"/>
              </a:ext>
            </a:extLst>
          </p:cNvPr>
          <p:cNvSpPr/>
          <p:nvPr userDrawn="1"/>
        </p:nvSpPr>
        <p:spPr>
          <a:xfrm>
            <a:off x="-2255520" y="1115707"/>
            <a:ext cx="4511040" cy="4511040"/>
          </a:xfrm>
          <a:prstGeom prst="ellipse">
            <a:avLst/>
          </a:prstGeom>
          <a:noFill/>
          <a:ln>
            <a:solidFill>
              <a:srgbClr val="0346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18311C83-4637-A34D-B204-775C7AEF6BC6}"/>
              </a:ext>
            </a:extLst>
          </p:cNvPr>
          <p:cNvSpPr txBox="1"/>
          <p:nvPr userDrawn="1"/>
        </p:nvSpPr>
        <p:spPr>
          <a:xfrm>
            <a:off x="1310981" y="2644170"/>
            <a:ext cx="6382845" cy="1569660"/>
          </a:xfrm>
          <a:prstGeom prst="rect">
            <a:avLst/>
          </a:prstGeom>
          <a:noFill/>
        </p:spPr>
        <p:txBody>
          <a:bodyPr wrap="square" rtlCol="0">
            <a:spAutoFit/>
          </a:bodyPr>
          <a:lstStyle/>
          <a:p>
            <a:r>
              <a:rPr lang="fr-FR" sz="4800" b="1" dirty="0">
                <a:solidFill>
                  <a:srgbClr val="034631"/>
                </a:solidFill>
                <a:highlight>
                  <a:srgbClr val="A7FFC8"/>
                </a:highlight>
                <a:latin typeface="+mj-lt"/>
              </a:rPr>
              <a:t>MERCI POUR VOTRE ÉCOUTE ! </a:t>
            </a:r>
          </a:p>
        </p:txBody>
      </p:sp>
    </p:spTree>
    <p:extLst>
      <p:ext uri="{BB962C8B-B14F-4D97-AF65-F5344CB8AC3E}">
        <p14:creationId xmlns:p14="http://schemas.microsoft.com/office/powerpoint/2010/main" val="103840215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 REMERCIEMENT 2">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D7D5D06-B9B1-114B-8A9C-A4B0A1C199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06138" y="273725"/>
            <a:ext cx="3146362" cy="3155275"/>
          </a:xfrm>
          <a:prstGeom prst="rect">
            <a:avLst/>
          </a:prstGeom>
        </p:spPr>
      </p:pic>
      <p:sp>
        <p:nvSpPr>
          <p:cNvPr id="5" name="Ellipse 4">
            <a:extLst>
              <a:ext uri="{FF2B5EF4-FFF2-40B4-BE49-F238E27FC236}">
                <a16:creationId xmlns:a16="http://schemas.microsoft.com/office/drawing/2014/main" id="{DB015EE5-30D7-D94A-94D0-106A874A7D01}"/>
              </a:ext>
            </a:extLst>
          </p:cNvPr>
          <p:cNvSpPr/>
          <p:nvPr userDrawn="1"/>
        </p:nvSpPr>
        <p:spPr>
          <a:xfrm>
            <a:off x="8416650" y="3429000"/>
            <a:ext cx="3125337" cy="3125337"/>
          </a:xfrm>
          <a:prstGeom prst="ellipse">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a:extLst>
              <a:ext uri="{FF2B5EF4-FFF2-40B4-BE49-F238E27FC236}">
                <a16:creationId xmlns:a16="http://schemas.microsoft.com/office/drawing/2014/main" id="{09C5E848-B9C4-4F4D-9A3A-E368EC8BB407}"/>
              </a:ext>
            </a:extLst>
          </p:cNvPr>
          <p:cNvSpPr/>
          <p:nvPr userDrawn="1"/>
        </p:nvSpPr>
        <p:spPr>
          <a:xfrm>
            <a:off x="-2255520" y="1115707"/>
            <a:ext cx="4511040" cy="4511040"/>
          </a:xfrm>
          <a:prstGeom prst="ellipse">
            <a:avLst/>
          </a:prstGeom>
          <a:noFill/>
          <a:ln>
            <a:solidFill>
              <a:srgbClr val="0346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341C31EE-9240-A243-AB81-0DEBB5F3FF3C}"/>
              </a:ext>
            </a:extLst>
          </p:cNvPr>
          <p:cNvSpPr txBox="1"/>
          <p:nvPr userDrawn="1"/>
        </p:nvSpPr>
        <p:spPr>
          <a:xfrm>
            <a:off x="1310981" y="2644170"/>
            <a:ext cx="6382845" cy="1569660"/>
          </a:xfrm>
          <a:prstGeom prst="rect">
            <a:avLst/>
          </a:prstGeom>
          <a:noFill/>
        </p:spPr>
        <p:txBody>
          <a:bodyPr wrap="square" rtlCol="0">
            <a:spAutoFit/>
          </a:bodyPr>
          <a:lstStyle/>
          <a:p>
            <a:r>
              <a:rPr lang="fr-FR" sz="4800" b="1" dirty="0">
                <a:solidFill>
                  <a:srgbClr val="034631"/>
                </a:solidFill>
                <a:highlight>
                  <a:srgbClr val="A7FFC8"/>
                </a:highlight>
                <a:latin typeface="+mj-lt"/>
              </a:rPr>
              <a:t>MERCI POUR VOTRE ÉCOUTE ! </a:t>
            </a:r>
          </a:p>
        </p:txBody>
      </p:sp>
    </p:spTree>
    <p:extLst>
      <p:ext uri="{BB962C8B-B14F-4D97-AF65-F5344CB8AC3E}">
        <p14:creationId xmlns:p14="http://schemas.microsoft.com/office/powerpoint/2010/main" val="324706542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PO FIN + CONTACT">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AED0EDD-9C5A-D54B-B2FA-5E1EC831B87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1253" y="2507021"/>
            <a:ext cx="6109493" cy="1843956"/>
          </a:xfrm>
          <a:prstGeom prst="rect">
            <a:avLst/>
          </a:prstGeom>
        </p:spPr>
      </p:pic>
      <p:sp>
        <p:nvSpPr>
          <p:cNvPr id="10" name="Corde 9">
            <a:extLst>
              <a:ext uri="{FF2B5EF4-FFF2-40B4-BE49-F238E27FC236}">
                <a16:creationId xmlns:a16="http://schemas.microsoft.com/office/drawing/2014/main" id="{4D64B97F-B97B-6441-AAB0-AA2626597FF3}"/>
              </a:ext>
            </a:extLst>
          </p:cNvPr>
          <p:cNvSpPr>
            <a:spLocks/>
          </p:cNvSpPr>
          <p:nvPr userDrawn="1"/>
        </p:nvSpPr>
        <p:spPr>
          <a:xfrm rot="10800000" flipV="1">
            <a:off x="-1949886" y="1366379"/>
            <a:ext cx="4125240" cy="4125240"/>
          </a:xfrm>
          <a:prstGeom prst="chord">
            <a:avLst>
              <a:gd name="adj1" fmla="val 5170881"/>
              <a:gd name="adj2" fmla="val 16409786"/>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Corde 10">
            <a:extLst>
              <a:ext uri="{FF2B5EF4-FFF2-40B4-BE49-F238E27FC236}">
                <a16:creationId xmlns:a16="http://schemas.microsoft.com/office/drawing/2014/main" id="{7B409F00-56FA-3442-BBDE-001D19CB0A67}"/>
              </a:ext>
            </a:extLst>
          </p:cNvPr>
          <p:cNvSpPr>
            <a:spLocks/>
          </p:cNvSpPr>
          <p:nvPr userDrawn="1"/>
        </p:nvSpPr>
        <p:spPr>
          <a:xfrm>
            <a:off x="10016645" y="1366379"/>
            <a:ext cx="4125240" cy="4125240"/>
          </a:xfrm>
          <a:prstGeom prst="chord">
            <a:avLst>
              <a:gd name="adj1" fmla="val 5186207"/>
              <a:gd name="adj2" fmla="val 16409786"/>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re 1">
            <a:extLst>
              <a:ext uri="{FF2B5EF4-FFF2-40B4-BE49-F238E27FC236}">
                <a16:creationId xmlns:a16="http://schemas.microsoft.com/office/drawing/2014/main" id="{0E98B709-EA16-5144-8763-62F739A37B5D}"/>
              </a:ext>
            </a:extLst>
          </p:cNvPr>
          <p:cNvSpPr>
            <a:spLocks noGrp="1"/>
          </p:cNvSpPr>
          <p:nvPr>
            <p:ph type="title" hasCustomPrompt="1"/>
          </p:nvPr>
        </p:nvSpPr>
        <p:spPr>
          <a:xfrm>
            <a:off x="112734" y="5881658"/>
            <a:ext cx="7510659" cy="298400"/>
          </a:xfrm>
        </p:spPr>
        <p:txBody>
          <a:bodyPr anchor="b">
            <a:normAutofit/>
          </a:bodyPr>
          <a:lstStyle>
            <a:lvl1pPr algn="l">
              <a:defRPr sz="1000" b="0">
                <a:solidFill>
                  <a:srgbClr val="034631"/>
                </a:solidFill>
                <a:latin typeface="Arial" panose="020B0604020202020204" pitchFamily="34" charset="0"/>
                <a:cs typeface="Arial" panose="020B0604020202020204" pitchFamily="34" charset="0"/>
              </a:defRPr>
            </a:lvl1pPr>
          </a:lstStyle>
          <a:p>
            <a:pPr algn="l"/>
            <a:r>
              <a:rPr lang="fr-FR" dirty="0"/>
              <a:t>CONTACT : </a:t>
            </a:r>
            <a:r>
              <a:rPr lang="fr-FR" dirty="0">
                <a:hlinkClick r:id="rId3"/>
              </a:rPr>
              <a:t>timon.persoon@finansol.org</a:t>
            </a:r>
            <a:r>
              <a:rPr lang="fr-FR" dirty="0"/>
              <a:t> // </a:t>
            </a:r>
            <a:r>
              <a:rPr lang="fr-FR" dirty="0" err="1"/>
              <a:t>communication@finansol.org</a:t>
            </a:r>
            <a:endParaRPr lang="fr-FR" dirty="0"/>
          </a:p>
        </p:txBody>
      </p:sp>
      <p:pic>
        <p:nvPicPr>
          <p:cNvPr id="3" name="Image 2">
            <a:extLst>
              <a:ext uri="{FF2B5EF4-FFF2-40B4-BE49-F238E27FC236}">
                <a16:creationId xmlns:a16="http://schemas.microsoft.com/office/drawing/2014/main" id="{352B0787-E18E-0943-AF23-B970C374F3F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403682" y="294358"/>
            <a:ext cx="288000" cy="288000"/>
          </a:xfrm>
          <a:prstGeom prst="rect">
            <a:avLst/>
          </a:prstGeom>
        </p:spPr>
      </p:pic>
      <p:pic>
        <p:nvPicPr>
          <p:cNvPr id="5" name="Image 4">
            <a:extLst>
              <a:ext uri="{FF2B5EF4-FFF2-40B4-BE49-F238E27FC236}">
                <a16:creationId xmlns:a16="http://schemas.microsoft.com/office/drawing/2014/main" id="{787902F7-42EF-094A-BE7B-FF5545A4E66E}"/>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29697" y="294952"/>
            <a:ext cx="288000" cy="288000"/>
          </a:xfrm>
          <a:prstGeom prst="rect">
            <a:avLst/>
          </a:prstGeom>
        </p:spPr>
      </p:pic>
      <p:pic>
        <p:nvPicPr>
          <p:cNvPr id="12" name="Image 11">
            <a:extLst>
              <a:ext uri="{FF2B5EF4-FFF2-40B4-BE49-F238E27FC236}">
                <a16:creationId xmlns:a16="http://schemas.microsoft.com/office/drawing/2014/main" id="{D6113655-AB6D-EB4C-AADB-B28AFBC77412}"/>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652459" y="279072"/>
            <a:ext cx="288000" cy="288000"/>
          </a:xfrm>
          <a:prstGeom prst="rect">
            <a:avLst/>
          </a:prstGeom>
        </p:spPr>
      </p:pic>
      <p:pic>
        <p:nvPicPr>
          <p:cNvPr id="16" name="Image 15">
            <a:extLst>
              <a:ext uri="{FF2B5EF4-FFF2-40B4-BE49-F238E27FC236}">
                <a16:creationId xmlns:a16="http://schemas.microsoft.com/office/drawing/2014/main" id="{5B539778-CC0C-C343-BF87-945A6818C4AC}"/>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57029" y="309007"/>
            <a:ext cx="288000" cy="288000"/>
          </a:xfrm>
          <a:prstGeom prst="rect">
            <a:avLst/>
          </a:prstGeom>
        </p:spPr>
      </p:pic>
      <p:sp>
        <p:nvSpPr>
          <p:cNvPr id="17" name="ZoneTexte 16">
            <a:extLst>
              <a:ext uri="{FF2B5EF4-FFF2-40B4-BE49-F238E27FC236}">
                <a16:creationId xmlns:a16="http://schemas.microsoft.com/office/drawing/2014/main" id="{DCB76C8E-A1B9-1D4F-B82E-641C74E6C3A7}"/>
              </a:ext>
            </a:extLst>
          </p:cNvPr>
          <p:cNvSpPr txBox="1"/>
          <p:nvPr userDrawn="1"/>
        </p:nvSpPr>
        <p:spPr>
          <a:xfrm>
            <a:off x="2775844" y="272948"/>
            <a:ext cx="2494253" cy="307777"/>
          </a:xfrm>
          <a:prstGeom prst="rect">
            <a:avLst/>
          </a:prstGeom>
          <a:noFill/>
        </p:spPr>
        <p:txBody>
          <a:bodyPr wrap="square" rtlCol="0">
            <a:spAutoFit/>
          </a:bodyPr>
          <a:lstStyle/>
          <a:p>
            <a:r>
              <a:rPr lang="fr-FR" sz="1400" kern="1200" dirty="0">
                <a:solidFill>
                  <a:schemeClr val="tx1"/>
                </a:solidFill>
                <a:effectLst/>
                <a:latin typeface="Arial" panose="020B0604020202020204" pitchFamily="34" charset="0"/>
                <a:ea typeface="+mn-ea"/>
                <a:cs typeface="Arial" panose="020B0604020202020204" pitchFamily="34" charset="0"/>
              </a:rPr>
              <a:t>@</a:t>
            </a:r>
            <a:r>
              <a:rPr lang="fr-FR" sz="1400" kern="1200" dirty="0" err="1">
                <a:solidFill>
                  <a:schemeClr val="tx1"/>
                </a:solidFill>
                <a:effectLst/>
                <a:latin typeface="Arial" panose="020B0604020202020204" pitchFamily="34" charset="0"/>
                <a:ea typeface="+mn-ea"/>
                <a:cs typeface="Arial" panose="020B0604020202020204" pitchFamily="34" charset="0"/>
              </a:rPr>
              <a:t>FAIR.finance.impact.social</a:t>
            </a:r>
            <a:endParaRPr lang="fr-FR" dirty="0">
              <a:latin typeface="Arial" panose="020B0604020202020204" pitchFamily="34" charset="0"/>
              <a:cs typeface="Arial" panose="020B0604020202020204" pitchFamily="34" charset="0"/>
            </a:endParaRPr>
          </a:p>
        </p:txBody>
      </p:sp>
      <p:sp>
        <p:nvSpPr>
          <p:cNvPr id="18" name="ZoneTexte 17">
            <a:extLst>
              <a:ext uri="{FF2B5EF4-FFF2-40B4-BE49-F238E27FC236}">
                <a16:creationId xmlns:a16="http://schemas.microsoft.com/office/drawing/2014/main" id="{C0FEB650-AB89-6D48-A22D-A420631E6FE7}"/>
              </a:ext>
            </a:extLst>
          </p:cNvPr>
          <p:cNvSpPr txBox="1"/>
          <p:nvPr userDrawn="1"/>
        </p:nvSpPr>
        <p:spPr>
          <a:xfrm>
            <a:off x="5617698" y="260921"/>
            <a:ext cx="1647580" cy="307777"/>
          </a:xfrm>
          <a:prstGeom prst="rect">
            <a:avLst/>
          </a:prstGeom>
          <a:noFill/>
        </p:spPr>
        <p:txBody>
          <a:bodyPr wrap="square" rtlCol="0">
            <a:spAutoFit/>
          </a:bodyPr>
          <a:lstStyle/>
          <a:p>
            <a:r>
              <a:rPr lang="fr-FR" sz="1400" kern="1200" dirty="0">
                <a:solidFill>
                  <a:schemeClr val="tx1"/>
                </a:solidFill>
                <a:effectLst/>
                <a:latin typeface="Arial" panose="020B0604020202020204" pitchFamily="34" charset="0"/>
                <a:ea typeface="+mn-ea"/>
                <a:cs typeface="Arial" panose="020B0604020202020204" pitchFamily="34" charset="0"/>
              </a:rPr>
              <a:t>@</a:t>
            </a:r>
            <a:r>
              <a:rPr lang="fr-FR" sz="1400" kern="1200" dirty="0" err="1">
                <a:solidFill>
                  <a:schemeClr val="tx1"/>
                </a:solidFill>
                <a:effectLst/>
                <a:latin typeface="Arial" panose="020B0604020202020204" pitchFamily="34" charset="0"/>
                <a:ea typeface="+mn-ea"/>
                <a:cs typeface="Arial" panose="020B0604020202020204" pitchFamily="34" charset="0"/>
              </a:rPr>
              <a:t>Label_Finansol</a:t>
            </a:r>
            <a:endParaRPr lang="fr-FR" dirty="0">
              <a:latin typeface="Arial" panose="020B0604020202020204" pitchFamily="34" charset="0"/>
              <a:cs typeface="Arial" panose="020B0604020202020204" pitchFamily="34" charset="0"/>
            </a:endParaRPr>
          </a:p>
        </p:txBody>
      </p:sp>
      <p:sp>
        <p:nvSpPr>
          <p:cNvPr id="19" name="ZoneTexte 18">
            <a:extLst>
              <a:ext uri="{FF2B5EF4-FFF2-40B4-BE49-F238E27FC236}">
                <a16:creationId xmlns:a16="http://schemas.microsoft.com/office/drawing/2014/main" id="{18C05ACB-9636-8042-9676-824D68859F73}"/>
              </a:ext>
            </a:extLst>
          </p:cNvPr>
          <p:cNvSpPr txBox="1"/>
          <p:nvPr userDrawn="1"/>
        </p:nvSpPr>
        <p:spPr>
          <a:xfrm>
            <a:off x="10016645" y="279107"/>
            <a:ext cx="2494253" cy="307777"/>
          </a:xfrm>
          <a:prstGeom prst="rect">
            <a:avLst/>
          </a:prstGeom>
          <a:noFill/>
        </p:spPr>
        <p:txBody>
          <a:bodyPr wrap="square" rtlCol="0">
            <a:spAutoFit/>
          </a:bodyPr>
          <a:lstStyle/>
          <a:p>
            <a:r>
              <a:rPr lang="fr-FR" sz="1400" kern="1200" dirty="0">
                <a:solidFill>
                  <a:schemeClr val="tx1"/>
                </a:solidFill>
                <a:effectLst/>
                <a:latin typeface="Arial" panose="020B0604020202020204" pitchFamily="34" charset="0"/>
                <a:ea typeface="+mn-ea"/>
                <a:cs typeface="Arial" panose="020B0604020202020204" pitchFamily="34" charset="0"/>
              </a:rPr>
              <a:t>Label </a:t>
            </a:r>
            <a:r>
              <a:rPr lang="fr-FR" sz="1400" kern="1200" dirty="0" err="1">
                <a:solidFill>
                  <a:schemeClr val="tx1"/>
                </a:solidFill>
                <a:effectLst/>
                <a:latin typeface="Arial" panose="020B0604020202020204" pitchFamily="34" charset="0"/>
                <a:ea typeface="+mn-ea"/>
                <a:cs typeface="Arial" panose="020B0604020202020204" pitchFamily="34" charset="0"/>
              </a:rPr>
              <a:t>Finansol</a:t>
            </a:r>
            <a:endParaRPr lang="fr-FR" dirty="0">
              <a:latin typeface="Arial" panose="020B0604020202020204" pitchFamily="34" charset="0"/>
              <a:cs typeface="Arial" panose="020B0604020202020204" pitchFamily="34" charset="0"/>
            </a:endParaRPr>
          </a:p>
        </p:txBody>
      </p:sp>
      <p:sp>
        <p:nvSpPr>
          <p:cNvPr id="20" name="ZoneTexte 19">
            <a:extLst>
              <a:ext uri="{FF2B5EF4-FFF2-40B4-BE49-F238E27FC236}">
                <a16:creationId xmlns:a16="http://schemas.microsoft.com/office/drawing/2014/main" id="{976170F4-10BE-CE43-970B-D4268A2BE06F}"/>
              </a:ext>
            </a:extLst>
          </p:cNvPr>
          <p:cNvSpPr txBox="1"/>
          <p:nvPr userDrawn="1"/>
        </p:nvSpPr>
        <p:spPr>
          <a:xfrm>
            <a:off x="7691682" y="261514"/>
            <a:ext cx="1872347" cy="307777"/>
          </a:xfrm>
          <a:prstGeom prst="rect">
            <a:avLst/>
          </a:prstGeom>
          <a:noFill/>
        </p:spPr>
        <p:txBody>
          <a:bodyPr wrap="square" rtlCol="0">
            <a:spAutoFit/>
          </a:bodyPr>
          <a:lstStyle/>
          <a:p>
            <a:r>
              <a:rPr lang="fr-FR" sz="1400" kern="1200" dirty="0" err="1">
                <a:solidFill>
                  <a:schemeClr val="tx1"/>
                </a:solidFill>
                <a:effectLst/>
                <a:latin typeface="Arial" panose="020B0604020202020204" pitchFamily="34" charset="0"/>
                <a:ea typeface="+mn-ea"/>
                <a:cs typeface="Arial" panose="020B0604020202020204" pitchFamily="34" charset="0"/>
              </a:rPr>
              <a:t>Fair</a:t>
            </a:r>
            <a:r>
              <a:rPr lang="fr-FR" sz="1400" kern="1200" dirty="0">
                <a:solidFill>
                  <a:schemeClr val="tx1"/>
                </a:solidFill>
                <a:effectLst/>
                <a:latin typeface="Arial" panose="020B0604020202020204" pitchFamily="34" charset="0"/>
                <a:ea typeface="+mn-ea"/>
                <a:cs typeface="Arial" panose="020B0604020202020204" pitchFamily="34" charset="0"/>
              </a:rPr>
              <a:t> - Label </a:t>
            </a:r>
            <a:r>
              <a:rPr lang="fr-FR" sz="1400" kern="1200" dirty="0" err="1">
                <a:solidFill>
                  <a:schemeClr val="tx1"/>
                </a:solidFill>
                <a:effectLst/>
                <a:latin typeface="Arial" panose="020B0604020202020204" pitchFamily="34" charset="0"/>
                <a:ea typeface="+mn-ea"/>
                <a:cs typeface="Arial" panose="020B0604020202020204" pitchFamily="34" charset="0"/>
              </a:rPr>
              <a:t>Finansol</a:t>
            </a:r>
            <a:endParaRPr lang="fr-FR" dirty="0">
              <a:latin typeface="Arial" panose="020B0604020202020204" pitchFamily="34" charset="0"/>
              <a:cs typeface="Arial" panose="020B0604020202020204" pitchFamily="34" charset="0"/>
            </a:endParaRPr>
          </a:p>
        </p:txBody>
      </p:sp>
      <p:pic>
        <p:nvPicPr>
          <p:cNvPr id="4" name="Image 3" descr="Une image contenant texte, pièce, graphiques vectoriels&#10;&#10;Description générée automatiquement">
            <a:extLst>
              <a:ext uri="{FF2B5EF4-FFF2-40B4-BE49-F238E27FC236}">
                <a16:creationId xmlns:a16="http://schemas.microsoft.com/office/drawing/2014/main" id="{153EBF98-267C-7E47-90DE-8A08A80E615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97363" y="298621"/>
            <a:ext cx="288000" cy="288000"/>
          </a:xfrm>
          <a:prstGeom prst="rect">
            <a:avLst/>
          </a:prstGeom>
        </p:spPr>
      </p:pic>
      <p:sp>
        <p:nvSpPr>
          <p:cNvPr id="21" name="ZoneTexte 20">
            <a:extLst>
              <a:ext uri="{FF2B5EF4-FFF2-40B4-BE49-F238E27FC236}">
                <a16:creationId xmlns:a16="http://schemas.microsoft.com/office/drawing/2014/main" id="{A5CFEE2B-5203-9F46-8AA5-5212BAE4E992}"/>
              </a:ext>
            </a:extLst>
          </p:cNvPr>
          <p:cNvSpPr txBox="1"/>
          <p:nvPr userDrawn="1"/>
        </p:nvSpPr>
        <p:spPr>
          <a:xfrm>
            <a:off x="1144963" y="272948"/>
            <a:ext cx="1206685" cy="307777"/>
          </a:xfrm>
          <a:prstGeom prst="rect">
            <a:avLst/>
          </a:prstGeom>
          <a:noFill/>
        </p:spPr>
        <p:txBody>
          <a:bodyPr wrap="square" rtlCol="0">
            <a:spAutoFit/>
          </a:bodyPr>
          <a:lstStyle/>
          <a:p>
            <a:r>
              <a:rPr lang="fr-FR" sz="1400" kern="1200" dirty="0" err="1">
                <a:solidFill>
                  <a:schemeClr val="tx1"/>
                </a:solidFill>
                <a:effectLst/>
                <a:latin typeface="Arial" panose="020B0604020202020204" pitchFamily="34" charset="0"/>
                <a:ea typeface="+mn-ea"/>
                <a:cs typeface="Arial" panose="020B0604020202020204" pitchFamily="34" charset="0"/>
              </a:rPr>
              <a:t>finansol.org</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9396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APO CONTACT LABEL FINANSOL ">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AED0EDD-9C5A-D54B-B2FA-5E1EC831B87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18872" y="2806463"/>
            <a:ext cx="4125240" cy="1245073"/>
          </a:xfrm>
          <a:prstGeom prst="rect">
            <a:avLst/>
          </a:prstGeom>
        </p:spPr>
      </p:pic>
      <p:sp>
        <p:nvSpPr>
          <p:cNvPr id="10" name="Corde 9">
            <a:extLst>
              <a:ext uri="{FF2B5EF4-FFF2-40B4-BE49-F238E27FC236}">
                <a16:creationId xmlns:a16="http://schemas.microsoft.com/office/drawing/2014/main" id="{4D64B97F-B97B-6441-AAB0-AA2626597FF3}"/>
              </a:ext>
            </a:extLst>
          </p:cNvPr>
          <p:cNvSpPr>
            <a:spLocks/>
          </p:cNvSpPr>
          <p:nvPr userDrawn="1"/>
        </p:nvSpPr>
        <p:spPr>
          <a:xfrm rot="10800000" flipV="1">
            <a:off x="-1949886" y="1366379"/>
            <a:ext cx="4125240" cy="4125240"/>
          </a:xfrm>
          <a:prstGeom prst="chord">
            <a:avLst>
              <a:gd name="adj1" fmla="val 5170881"/>
              <a:gd name="adj2" fmla="val 16409786"/>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Corde 10">
            <a:extLst>
              <a:ext uri="{FF2B5EF4-FFF2-40B4-BE49-F238E27FC236}">
                <a16:creationId xmlns:a16="http://schemas.microsoft.com/office/drawing/2014/main" id="{7B409F00-56FA-3442-BBDE-001D19CB0A67}"/>
              </a:ext>
            </a:extLst>
          </p:cNvPr>
          <p:cNvSpPr>
            <a:spLocks/>
          </p:cNvSpPr>
          <p:nvPr userDrawn="1"/>
        </p:nvSpPr>
        <p:spPr>
          <a:xfrm>
            <a:off x="10016645" y="1366379"/>
            <a:ext cx="4125240" cy="4125240"/>
          </a:xfrm>
          <a:prstGeom prst="chord">
            <a:avLst>
              <a:gd name="adj1" fmla="val 5186207"/>
              <a:gd name="adj2" fmla="val 16409786"/>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a:extLst>
              <a:ext uri="{FF2B5EF4-FFF2-40B4-BE49-F238E27FC236}">
                <a16:creationId xmlns:a16="http://schemas.microsoft.com/office/drawing/2014/main" id="{1B9E5CE7-1A0E-D04C-A4DD-4809FE2472B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295263" y="2283608"/>
            <a:ext cx="2370231" cy="2290781"/>
          </a:xfrm>
          <a:prstGeom prst="rect">
            <a:avLst/>
          </a:prstGeom>
        </p:spPr>
      </p:pic>
      <p:sp>
        <p:nvSpPr>
          <p:cNvPr id="17" name="Titre 1">
            <a:extLst>
              <a:ext uri="{FF2B5EF4-FFF2-40B4-BE49-F238E27FC236}">
                <a16:creationId xmlns:a16="http://schemas.microsoft.com/office/drawing/2014/main" id="{F6184AA5-9FC0-F64A-B3E0-20A1558E6186}"/>
              </a:ext>
            </a:extLst>
          </p:cNvPr>
          <p:cNvSpPr>
            <a:spLocks noGrp="1"/>
          </p:cNvSpPr>
          <p:nvPr>
            <p:ph type="title" hasCustomPrompt="1"/>
          </p:nvPr>
        </p:nvSpPr>
        <p:spPr>
          <a:xfrm>
            <a:off x="112734" y="5881658"/>
            <a:ext cx="7510659" cy="298400"/>
          </a:xfrm>
        </p:spPr>
        <p:txBody>
          <a:bodyPr anchor="b">
            <a:normAutofit/>
          </a:bodyPr>
          <a:lstStyle>
            <a:lvl1pPr algn="l">
              <a:defRPr sz="1000" b="0">
                <a:solidFill>
                  <a:srgbClr val="034631"/>
                </a:solidFill>
                <a:latin typeface="Arial" panose="020B0604020202020204" pitchFamily="34" charset="0"/>
                <a:cs typeface="Arial" panose="020B0604020202020204" pitchFamily="34" charset="0"/>
              </a:defRPr>
            </a:lvl1pPr>
          </a:lstStyle>
          <a:p>
            <a:pPr algn="l"/>
            <a:r>
              <a:rPr lang="fr-FR" dirty="0"/>
              <a:t>CONTACT : </a:t>
            </a:r>
            <a:r>
              <a:rPr lang="fr-FR" dirty="0">
                <a:hlinkClick r:id="rId4"/>
              </a:rPr>
              <a:t>timon.persoon@finansol.org</a:t>
            </a:r>
            <a:r>
              <a:rPr lang="fr-FR" dirty="0"/>
              <a:t> // </a:t>
            </a:r>
            <a:r>
              <a:rPr lang="fr-FR" dirty="0" err="1"/>
              <a:t>communication@finansol.org</a:t>
            </a:r>
            <a:endParaRPr lang="fr-FR" dirty="0"/>
          </a:p>
        </p:txBody>
      </p:sp>
      <p:pic>
        <p:nvPicPr>
          <p:cNvPr id="18" name="Image 17">
            <a:extLst>
              <a:ext uri="{FF2B5EF4-FFF2-40B4-BE49-F238E27FC236}">
                <a16:creationId xmlns:a16="http://schemas.microsoft.com/office/drawing/2014/main" id="{352B0787-E18E-0943-AF23-B970C374F3F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403682" y="294358"/>
            <a:ext cx="288000" cy="288000"/>
          </a:xfrm>
          <a:prstGeom prst="rect">
            <a:avLst/>
          </a:prstGeom>
        </p:spPr>
      </p:pic>
      <p:pic>
        <p:nvPicPr>
          <p:cNvPr id="19" name="Image 18">
            <a:extLst>
              <a:ext uri="{FF2B5EF4-FFF2-40B4-BE49-F238E27FC236}">
                <a16:creationId xmlns:a16="http://schemas.microsoft.com/office/drawing/2014/main" id="{787902F7-42EF-094A-BE7B-FF5545A4E66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329697" y="294952"/>
            <a:ext cx="288000" cy="288000"/>
          </a:xfrm>
          <a:prstGeom prst="rect">
            <a:avLst/>
          </a:prstGeom>
        </p:spPr>
      </p:pic>
      <p:pic>
        <p:nvPicPr>
          <p:cNvPr id="20" name="Image 19">
            <a:extLst>
              <a:ext uri="{FF2B5EF4-FFF2-40B4-BE49-F238E27FC236}">
                <a16:creationId xmlns:a16="http://schemas.microsoft.com/office/drawing/2014/main" id="{D6113655-AB6D-EB4C-AADB-B28AFBC77412}"/>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52459" y="279072"/>
            <a:ext cx="288000" cy="288000"/>
          </a:xfrm>
          <a:prstGeom prst="rect">
            <a:avLst/>
          </a:prstGeom>
        </p:spPr>
      </p:pic>
      <p:pic>
        <p:nvPicPr>
          <p:cNvPr id="21" name="Image 20">
            <a:extLst>
              <a:ext uri="{FF2B5EF4-FFF2-40B4-BE49-F238E27FC236}">
                <a16:creationId xmlns:a16="http://schemas.microsoft.com/office/drawing/2014/main" id="{5B539778-CC0C-C343-BF87-945A6818C4AC}"/>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57029" y="309007"/>
            <a:ext cx="288000" cy="288000"/>
          </a:xfrm>
          <a:prstGeom prst="rect">
            <a:avLst/>
          </a:prstGeom>
        </p:spPr>
      </p:pic>
      <p:sp>
        <p:nvSpPr>
          <p:cNvPr id="22" name="ZoneTexte 21">
            <a:extLst>
              <a:ext uri="{FF2B5EF4-FFF2-40B4-BE49-F238E27FC236}">
                <a16:creationId xmlns:a16="http://schemas.microsoft.com/office/drawing/2014/main" id="{DCB76C8E-A1B9-1D4F-B82E-641C74E6C3A7}"/>
              </a:ext>
            </a:extLst>
          </p:cNvPr>
          <p:cNvSpPr txBox="1"/>
          <p:nvPr userDrawn="1"/>
        </p:nvSpPr>
        <p:spPr>
          <a:xfrm>
            <a:off x="2775844" y="272948"/>
            <a:ext cx="2494253" cy="307777"/>
          </a:xfrm>
          <a:prstGeom prst="rect">
            <a:avLst/>
          </a:prstGeom>
          <a:noFill/>
        </p:spPr>
        <p:txBody>
          <a:bodyPr wrap="square" rtlCol="0">
            <a:spAutoFit/>
          </a:bodyPr>
          <a:lstStyle/>
          <a:p>
            <a:r>
              <a:rPr lang="fr-FR" sz="1400" kern="1200" dirty="0">
                <a:solidFill>
                  <a:schemeClr val="tx1"/>
                </a:solidFill>
                <a:effectLst/>
                <a:latin typeface="Arial" panose="020B0604020202020204" pitchFamily="34" charset="0"/>
                <a:ea typeface="+mn-ea"/>
                <a:cs typeface="Arial" panose="020B0604020202020204" pitchFamily="34" charset="0"/>
              </a:rPr>
              <a:t>@</a:t>
            </a:r>
            <a:r>
              <a:rPr lang="fr-FR" sz="1400" kern="1200" dirty="0" err="1">
                <a:solidFill>
                  <a:schemeClr val="tx1"/>
                </a:solidFill>
                <a:effectLst/>
                <a:latin typeface="Arial" panose="020B0604020202020204" pitchFamily="34" charset="0"/>
                <a:ea typeface="+mn-ea"/>
                <a:cs typeface="Arial" panose="020B0604020202020204" pitchFamily="34" charset="0"/>
              </a:rPr>
              <a:t>FAIR.finance.impact.social</a:t>
            </a:r>
            <a:endParaRPr lang="fr-FR" dirty="0">
              <a:latin typeface="Arial" panose="020B0604020202020204" pitchFamily="34" charset="0"/>
              <a:cs typeface="Arial" panose="020B0604020202020204" pitchFamily="34" charset="0"/>
            </a:endParaRPr>
          </a:p>
        </p:txBody>
      </p:sp>
      <p:sp>
        <p:nvSpPr>
          <p:cNvPr id="23" name="ZoneTexte 22">
            <a:extLst>
              <a:ext uri="{FF2B5EF4-FFF2-40B4-BE49-F238E27FC236}">
                <a16:creationId xmlns:a16="http://schemas.microsoft.com/office/drawing/2014/main" id="{C0FEB650-AB89-6D48-A22D-A420631E6FE7}"/>
              </a:ext>
            </a:extLst>
          </p:cNvPr>
          <p:cNvSpPr txBox="1"/>
          <p:nvPr userDrawn="1"/>
        </p:nvSpPr>
        <p:spPr>
          <a:xfrm>
            <a:off x="5617698" y="260921"/>
            <a:ext cx="1647580" cy="307777"/>
          </a:xfrm>
          <a:prstGeom prst="rect">
            <a:avLst/>
          </a:prstGeom>
          <a:noFill/>
        </p:spPr>
        <p:txBody>
          <a:bodyPr wrap="square" rtlCol="0">
            <a:spAutoFit/>
          </a:bodyPr>
          <a:lstStyle/>
          <a:p>
            <a:r>
              <a:rPr lang="fr-FR" sz="1400" kern="1200" dirty="0">
                <a:solidFill>
                  <a:schemeClr val="tx1"/>
                </a:solidFill>
                <a:effectLst/>
                <a:latin typeface="Arial" panose="020B0604020202020204" pitchFamily="34" charset="0"/>
                <a:ea typeface="+mn-ea"/>
                <a:cs typeface="Arial" panose="020B0604020202020204" pitchFamily="34" charset="0"/>
              </a:rPr>
              <a:t>@</a:t>
            </a:r>
            <a:r>
              <a:rPr lang="fr-FR" sz="1400" kern="1200" dirty="0" err="1">
                <a:solidFill>
                  <a:schemeClr val="tx1"/>
                </a:solidFill>
                <a:effectLst/>
                <a:latin typeface="Arial" panose="020B0604020202020204" pitchFamily="34" charset="0"/>
                <a:ea typeface="+mn-ea"/>
                <a:cs typeface="Arial" panose="020B0604020202020204" pitchFamily="34" charset="0"/>
              </a:rPr>
              <a:t>Label_Finansol</a:t>
            </a:r>
            <a:endParaRPr lang="fr-FR" dirty="0">
              <a:latin typeface="Arial" panose="020B0604020202020204" pitchFamily="34" charset="0"/>
              <a:cs typeface="Arial" panose="020B0604020202020204" pitchFamily="34" charset="0"/>
            </a:endParaRPr>
          </a:p>
        </p:txBody>
      </p:sp>
      <p:sp>
        <p:nvSpPr>
          <p:cNvPr id="24" name="ZoneTexte 23">
            <a:extLst>
              <a:ext uri="{FF2B5EF4-FFF2-40B4-BE49-F238E27FC236}">
                <a16:creationId xmlns:a16="http://schemas.microsoft.com/office/drawing/2014/main" id="{18C05ACB-9636-8042-9676-824D68859F73}"/>
              </a:ext>
            </a:extLst>
          </p:cNvPr>
          <p:cNvSpPr txBox="1"/>
          <p:nvPr userDrawn="1"/>
        </p:nvSpPr>
        <p:spPr>
          <a:xfrm>
            <a:off x="10016645" y="279107"/>
            <a:ext cx="2494253" cy="307777"/>
          </a:xfrm>
          <a:prstGeom prst="rect">
            <a:avLst/>
          </a:prstGeom>
          <a:noFill/>
        </p:spPr>
        <p:txBody>
          <a:bodyPr wrap="square" rtlCol="0">
            <a:spAutoFit/>
          </a:bodyPr>
          <a:lstStyle/>
          <a:p>
            <a:r>
              <a:rPr lang="fr-FR" sz="1400" kern="1200" dirty="0">
                <a:solidFill>
                  <a:schemeClr val="tx1"/>
                </a:solidFill>
                <a:effectLst/>
                <a:latin typeface="Arial" panose="020B0604020202020204" pitchFamily="34" charset="0"/>
                <a:ea typeface="+mn-ea"/>
                <a:cs typeface="Arial" panose="020B0604020202020204" pitchFamily="34" charset="0"/>
              </a:rPr>
              <a:t>Label </a:t>
            </a:r>
            <a:r>
              <a:rPr lang="fr-FR" sz="1400" kern="1200" dirty="0" err="1">
                <a:solidFill>
                  <a:schemeClr val="tx1"/>
                </a:solidFill>
                <a:effectLst/>
                <a:latin typeface="Arial" panose="020B0604020202020204" pitchFamily="34" charset="0"/>
                <a:ea typeface="+mn-ea"/>
                <a:cs typeface="Arial" panose="020B0604020202020204" pitchFamily="34" charset="0"/>
              </a:rPr>
              <a:t>Finansol</a:t>
            </a:r>
            <a:endParaRPr lang="fr-FR" dirty="0">
              <a:latin typeface="Arial" panose="020B0604020202020204" pitchFamily="34" charset="0"/>
              <a:cs typeface="Arial" panose="020B0604020202020204" pitchFamily="34" charset="0"/>
            </a:endParaRPr>
          </a:p>
        </p:txBody>
      </p:sp>
      <p:sp>
        <p:nvSpPr>
          <p:cNvPr id="25" name="ZoneTexte 24">
            <a:extLst>
              <a:ext uri="{FF2B5EF4-FFF2-40B4-BE49-F238E27FC236}">
                <a16:creationId xmlns:a16="http://schemas.microsoft.com/office/drawing/2014/main" id="{976170F4-10BE-CE43-970B-D4268A2BE06F}"/>
              </a:ext>
            </a:extLst>
          </p:cNvPr>
          <p:cNvSpPr txBox="1"/>
          <p:nvPr userDrawn="1"/>
        </p:nvSpPr>
        <p:spPr>
          <a:xfrm>
            <a:off x="7691682" y="261514"/>
            <a:ext cx="1872347" cy="307777"/>
          </a:xfrm>
          <a:prstGeom prst="rect">
            <a:avLst/>
          </a:prstGeom>
          <a:noFill/>
        </p:spPr>
        <p:txBody>
          <a:bodyPr wrap="square" rtlCol="0">
            <a:spAutoFit/>
          </a:bodyPr>
          <a:lstStyle/>
          <a:p>
            <a:r>
              <a:rPr lang="fr-FR" sz="1400" kern="1200" dirty="0" err="1">
                <a:solidFill>
                  <a:schemeClr val="tx1"/>
                </a:solidFill>
                <a:effectLst/>
                <a:latin typeface="Arial" panose="020B0604020202020204" pitchFamily="34" charset="0"/>
                <a:ea typeface="+mn-ea"/>
                <a:cs typeface="Arial" panose="020B0604020202020204" pitchFamily="34" charset="0"/>
              </a:rPr>
              <a:t>Fair</a:t>
            </a:r>
            <a:r>
              <a:rPr lang="fr-FR" sz="1400" kern="1200" dirty="0">
                <a:solidFill>
                  <a:schemeClr val="tx1"/>
                </a:solidFill>
                <a:effectLst/>
                <a:latin typeface="Arial" panose="020B0604020202020204" pitchFamily="34" charset="0"/>
                <a:ea typeface="+mn-ea"/>
                <a:cs typeface="Arial" panose="020B0604020202020204" pitchFamily="34" charset="0"/>
              </a:rPr>
              <a:t> - Label </a:t>
            </a:r>
            <a:r>
              <a:rPr lang="fr-FR" sz="1400" kern="1200" dirty="0" err="1">
                <a:solidFill>
                  <a:schemeClr val="tx1"/>
                </a:solidFill>
                <a:effectLst/>
                <a:latin typeface="Arial" panose="020B0604020202020204" pitchFamily="34" charset="0"/>
                <a:ea typeface="+mn-ea"/>
                <a:cs typeface="Arial" panose="020B0604020202020204" pitchFamily="34" charset="0"/>
              </a:rPr>
              <a:t>Finansol</a:t>
            </a:r>
            <a:endParaRPr lang="fr-FR" dirty="0">
              <a:latin typeface="Arial" panose="020B0604020202020204" pitchFamily="34" charset="0"/>
              <a:cs typeface="Arial" panose="020B0604020202020204" pitchFamily="34" charset="0"/>
            </a:endParaRPr>
          </a:p>
        </p:txBody>
      </p:sp>
      <p:pic>
        <p:nvPicPr>
          <p:cNvPr id="26" name="Image 25" descr="Une image contenant texte, pièce, graphiques vectoriels&#10;&#10;Description générée automatiquement">
            <a:extLst>
              <a:ext uri="{FF2B5EF4-FFF2-40B4-BE49-F238E27FC236}">
                <a16:creationId xmlns:a16="http://schemas.microsoft.com/office/drawing/2014/main" id="{153EBF98-267C-7E47-90DE-8A08A80E6158}"/>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97363" y="298621"/>
            <a:ext cx="288000" cy="288000"/>
          </a:xfrm>
          <a:prstGeom prst="rect">
            <a:avLst/>
          </a:prstGeom>
        </p:spPr>
      </p:pic>
      <p:sp>
        <p:nvSpPr>
          <p:cNvPr id="27" name="ZoneTexte 26">
            <a:extLst>
              <a:ext uri="{FF2B5EF4-FFF2-40B4-BE49-F238E27FC236}">
                <a16:creationId xmlns:a16="http://schemas.microsoft.com/office/drawing/2014/main" id="{A5CFEE2B-5203-9F46-8AA5-5212BAE4E992}"/>
              </a:ext>
            </a:extLst>
          </p:cNvPr>
          <p:cNvSpPr txBox="1"/>
          <p:nvPr userDrawn="1"/>
        </p:nvSpPr>
        <p:spPr>
          <a:xfrm>
            <a:off x="1144963" y="272948"/>
            <a:ext cx="1206685" cy="307777"/>
          </a:xfrm>
          <a:prstGeom prst="rect">
            <a:avLst/>
          </a:prstGeom>
          <a:noFill/>
        </p:spPr>
        <p:txBody>
          <a:bodyPr wrap="square" rtlCol="0">
            <a:spAutoFit/>
          </a:bodyPr>
          <a:lstStyle/>
          <a:p>
            <a:r>
              <a:rPr lang="fr-FR" sz="1400" kern="1200" dirty="0" err="1">
                <a:solidFill>
                  <a:schemeClr val="tx1"/>
                </a:solidFill>
                <a:effectLst/>
                <a:latin typeface="Arial" panose="020B0604020202020204" pitchFamily="34" charset="0"/>
                <a:ea typeface="+mn-ea"/>
                <a:cs typeface="Arial" panose="020B0604020202020204" pitchFamily="34" charset="0"/>
              </a:rPr>
              <a:t>finansol.org</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9276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 TITRE 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33F030C-255C-A846-B070-713BD87E3741}"/>
              </a:ext>
            </a:extLst>
          </p:cNvPr>
          <p:cNvSpPr/>
          <p:nvPr userDrawn="1"/>
        </p:nvSpPr>
        <p:spPr>
          <a:xfrm>
            <a:off x="-1" y="0"/>
            <a:ext cx="3293533"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exte 2">
            <a:extLst>
              <a:ext uri="{FF2B5EF4-FFF2-40B4-BE49-F238E27FC236}">
                <a16:creationId xmlns:a16="http://schemas.microsoft.com/office/drawing/2014/main" id="{E98C1827-0DC2-1541-B5C7-B4B687B89699}"/>
              </a:ext>
            </a:extLst>
          </p:cNvPr>
          <p:cNvSpPr>
            <a:spLocks noGrp="1"/>
          </p:cNvSpPr>
          <p:nvPr>
            <p:ph type="body" idx="1" hasCustomPrompt="1"/>
          </p:nvPr>
        </p:nvSpPr>
        <p:spPr>
          <a:xfrm>
            <a:off x="722418" y="3110164"/>
            <a:ext cx="5142230" cy="501688"/>
          </a:xfrm>
        </p:spPr>
        <p:txBody>
          <a:bodyPr>
            <a:noAutofit/>
          </a:bodyPr>
          <a:lstStyle>
            <a:lvl1pPr marL="0" indent="0">
              <a:buFont typeface="Arial" panose="020B0604020202020204" pitchFamily="34" charset="0"/>
              <a:buNone/>
              <a:defRPr sz="4400" b="1">
                <a:solidFill>
                  <a:srgbClr val="034631"/>
                </a:solidFill>
                <a:highlight>
                  <a:srgbClr val="F6F6F6"/>
                </a:highlight>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smtClean="0"/>
              <a:t>TITRE DE DIAPO</a:t>
            </a:r>
            <a:endParaRPr lang="fr-FR" dirty="0"/>
          </a:p>
        </p:txBody>
      </p:sp>
      <p:sp>
        <p:nvSpPr>
          <p:cNvPr id="13" name="Espace réservé du texte 2">
            <a:extLst>
              <a:ext uri="{FF2B5EF4-FFF2-40B4-BE49-F238E27FC236}">
                <a16:creationId xmlns:a16="http://schemas.microsoft.com/office/drawing/2014/main" id="{B5D903E6-CB08-7D4C-A883-078D73806AD1}"/>
              </a:ext>
            </a:extLst>
          </p:cNvPr>
          <p:cNvSpPr>
            <a:spLocks noGrp="1"/>
          </p:cNvSpPr>
          <p:nvPr>
            <p:ph type="body" idx="10" hasCustomPrompt="1"/>
          </p:nvPr>
        </p:nvSpPr>
        <p:spPr>
          <a:xfrm>
            <a:off x="722418" y="5501699"/>
            <a:ext cx="5142230" cy="501688"/>
          </a:xfrm>
        </p:spPr>
        <p:txBody>
          <a:bodyPr>
            <a:normAutofit/>
          </a:bodyPr>
          <a:lstStyle>
            <a:lvl1pPr marL="0" indent="0">
              <a:buFont typeface="Arial" panose="020B0604020202020204" pitchFamily="34" charset="0"/>
              <a:buNone/>
              <a:defRPr sz="2000">
                <a:solidFill>
                  <a:srgbClr val="03463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smtClean="0"/>
              <a:t>JJ mois AAA</a:t>
            </a:r>
            <a:endParaRPr lang="fr-FR" dirty="0"/>
          </a:p>
        </p:txBody>
      </p:sp>
      <p:pic>
        <p:nvPicPr>
          <p:cNvPr id="11" name="Image 10">
            <a:extLst>
              <a:ext uri="{FF2B5EF4-FFF2-40B4-BE49-F238E27FC236}">
                <a16:creationId xmlns:a16="http://schemas.microsoft.com/office/drawing/2014/main" id="{CE181115-B2F4-184C-8CC0-084E8BFA1B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139" y="656871"/>
            <a:ext cx="1909244" cy="1579943"/>
          </a:xfrm>
          <a:prstGeom prst="rect">
            <a:avLst/>
          </a:prstGeom>
        </p:spPr>
      </p:pic>
    </p:spTree>
    <p:extLst>
      <p:ext uri="{BB962C8B-B14F-4D97-AF65-F5344CB8AC3E}">
        <p14:creationId xmlns:p14="http://schemas.microsoft.com/office/powerpoint/2010/main" val="362907556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 ACCUEIL ">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A9D09D-2F08-C341-B6E1-E022E6824727}"/>
              </a:ext>
            </a:extLst>
          </p:cNvPr>
          <p:cNvSpPr>
            <a:spLocks noGrp="1"/>
          </p:cNvSpPr>
          <p:nvPr>
            <p:ph type="title" hasCustomPrompt="1"/>
          </p:nvPr>
        </p:nvSpPr>
        <p:spPr>
          <a:xfrm>
            <a:off x="5111197" y="2433010"/>
            <a:ext cx="3874605" cy="1434085"/>
          </a:xfrm>
        </p:spPr>
        <p:txBody>
          <a:bodyPr>
            <a:normAutofit/>
          </a:bodyPr>
          <a:lstStyle>
            <a:lvl1pPr>
              <a:defRPr sz="4800" b="1" i="0">
                <a:solidFill>
                  <a:srgbClr val="034631"/>
                </a:solidFill>
                <a:highlight>
                  <a:srgbClr val="A7FFC8"/>
                </a:highlight>
                <a:latin typeface="+mj-lt"/>
                <a:cs typeface="Arial" panose="020B0604020202020204" pitchFamily="34" charset="0"/>
              </a:defRPr>
            </a:lvl1pPr>
          </a:lstStyle>
          <a:p>
            <a:r>
              <a:rPr lang="fr-FR" dirty="0"/>
              <a:t>BIENVENUE</a:t>
            </a:r>
          </a:p>
        </p:txBody>
      </p:sp>
      <p:sp>
        <p:nvSpPr>
          <p:cNvPr id="7" name="Rectangle 6">
            <a:extLst>
              <a:ext uri="{FF2B5EF4-FFF2-40B4-BE49-F238E27FC236}">
                <a16:creationId xmlns:a16="http://schemas.microsoft.com/office/drawing/2014/main" id="{56B74BBD-BC21-9041-B824-753099C2FD90}"/>
              </a:ext>
            </a:extLst>
          </p:cNvPr>
          <p:cNvSpPr/>
          <p:nvPr userDrawn="1"/>
        </p:nvSpPr>
        <p:spPr>
          <a:xfrm>
            <a:off x="-1" y="0"/>
            <a:ext cx="3260035" cy="6858000"/>
          </a:xfrm>
          <a:prstGeom prst="rect">
            <a:avLst/>
          </a:prstGeom>
          <a:solidFill>
            <a:srgbClr val="034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C7CC4C71-2B57-1B42-92BD-EF02F3734D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52609" y="680411"/>
            <a:ext cx="1954813" cy="1617652"/>
          </a:xfrm>
          <a:prstGeom prst="rect">
            <a:avLst/>
          </a:prstGeom>
        </p:spPr>
      </p:pic>
    </p:spTree>
    <p:extLst>
      <p:ext uri="{BB962C8B-B14F-4D97-AF65-F5344CB8AC3E}">
        <p14:creationId xmlns:p14="http://schemas.microsoft.com/office/powerpoint/2010/main" val="20714507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 ACCUEIL LABEL FINANSOL ">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D442314-6644-9A4A-AADF-CA93C226D31C}"/>
              </a:ext>
            </a:extLst>
          </p:cNvPr>
          <p:cNvSpPr/>
          <p:nvPr userDrawn="1"/>
        </p:nvSpPr>
        <p:spPr>
          <a:xfrm>
            <a:off x="-1" y="0"/>
            <a:ext cx="3299791"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68A9D09D-2F08-C341-B6E1-E022E6824727}"/>
              </a:ext>
            </a:extLst>
          </p:cNvPr>
          <p:cNvSpPr>
            <a:spLocks noGrp="1"/>
          </p:cNvSpPr>
          <p:nvPr>
            <p:ph type="title" hasCustomPrompt="1"/>
          </p:nvPr>
        </p:nvSpPr>
        <p:spPr>
          <a:xfrm>
            <a:off x="4881752" y="2253392"/>
            <a:ext cx="4333493" cy="1658771"/>
          </a:xfrm>
        </p:spPr>
        <p:txBody>
          <a:bodyPr>
            <a:normAutofit/>
          </a:bodyPr>
          <a:lstStyle>
            <a:lvl1pPr>
              <a:defRPr sz="5400" b="1" i="0">
                <a:solidFill>
                  <a:srgbClr val="034631"/>
                </a:solidFill>
                <a:highlight>
                  <a:srgbClr val="A7FFC8"/>
                </a:highlight>
                <a:latin typeface="+mj-lt"/>
                <a:cs typeface="Arial" panose="020B0604020202020204" pitchFamily="34" charset="0"/>
              </a:defRPr>
            </a:lvl1pPr>
          </a:lstStyle>
          <a:p>
            <a:r>
              <a:rPr lang="fr-FR" dirty="0"/>
              <a:t>BIENVENUE</a:t>
            </a:r>
          </a:p>
        </p:txBody>
      </p:sp>
      <p:pic>
        <p:nvPicPr>
          <p:cNvPr id="10" name="Image 9">
            <a:extLst>
              <a:ext uri="{FF2B5EF4-FFF2-40B4-BE49-F238E27FC236}">
                <a16:creationId xmlns:a16="http://schemas.microsoft.com/office/drawing/2014/main" id="{3AD04638-ADDD-D040-ADB3-962A40FBC5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139" y="2756575"/>
            <a:ext cx="1909244" cy="1864612"/>
          </a:xfrm>
          <a:prstGeom prst="rect">
            <a:avLst/>
          </a:prstGeom>
        </p:spPr>
      </p:pic>
      <p:pic>
        <p:nvPicPr>
          <p:cNvPr id="5" name="Image 4">
            <a:extLst>
              <a:ext uri="{FF2B5EF4-FFF2-40B4-BE49-F238E27FC236}">
                <a16:creationId xmlns:a16="http://schemas.microsoft.com/office/drawing/2014/main" id="{99845DCA-A9CB-2542-8126-CDA5BC75834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5139" y="656871"/>
            <a:ext cx="1909244" cy="1579943"/>
          </a:xfrm>
          <a:prstGeom prst="rect">
            <a:avLst/>
          </a:prstGeom>
        </p:spPr>
      </p:pic>
    </p:spTree>
    <p:extLst>
      <p:ext uri="{BB962C8B-B14F-4D97-AF65-F5344CB8AC3E}">
        <p14:creationId xmlns:p14="http://schemas.microsoft.com/office/powerpoint/2010/main" val="13430724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DIAPO SOMMAIRE ">
    <p:spTree>
      <p:nvGrpSpPr>
        <p:cNvPr id="1" name=""/>
        <p:cNvGrpSpPr/>
        <p:nvPr/>
      </p:nvGrpSpPr>
      <p:grpSpPr>
        <a:xfrm>
          <a:off x="0" y="0"/>
          <a:ext cx="0" cy="0"/>
          <a:chOff x="0" y="0"/>
          <a:chExt cx="0" cy="0"/>
        </a:xfrm>
      </p:grpSpPr>
      <p:pic>
        <p:nvPicPr>
          <p:cNvPr id="10" name="Image 9" descr="Une image contenant personne, intérieur&#10;&#10;Description générée automatiquement">
            <a:extLst>
              <a:ext uri="{FF2B5EF4-FFF2-40B4-BE49-F238E27FC236}">
                <a16:creationId xmlns:a16="http://schemas.microsoft.com/office/drawing/2014/main" id="{1DFBAE95-2F55-1C4C-AD6B-E7A41D37AC9E}"/>
              </a:ext>
            </a:extLst>
          </p:cNvPr>
          <p:cNvPicPr>
            <a:picLocks noChangeAspect="1"/>
          </p:cNvPicPr>
          <p:nvPr userDrawn="1"/>
        </p:nvPicPr>
        <p:blipFill rotWithShape="1">
          <a:blip r:embed="rId2" cstate="email">
            <a:alphaModFix amt="85000"/>
            <a:extLst>
              <a:ext uri="{28A0092B-C50C-407E-A947-70E740481C1C}">
                <a14:useLocalDpi xmlns:a14="http://schemas.microsoft.com/office/drawing/2010/main"/>
              </a:ext>
            </a:extLst>
          </a:blip>
          <a:srcRect/>
          <a:stretch/>
        </p:blipFill>
        <p:spPr>
          <a:xfrm>
            <a:off x="7918183" y="0"/>
            <a:ext cx="4273817" cy="6858000"/>
          </a:xfrm>
          <a:prstGeom prst="rect">
            <a:avLst/>
          </a:prstGeom>
        </p:spPr>
      </p:pic>
      <p:sp>
        <p:nvSpPr>
          <p:cNvPr id="2" name="Titre 1">
            <a:extLst>
              <a:ext uri="{FF2B5EF4-FFF2-40B4-BE49-F238E27FC236}">
                <a16:creationId xmlns:a16="http://schemas.microsoft.com/office/drawing/2014/main" id="{0D1B9A82-1956-184F-B9F9-A80991BDFCC9}"/>
              </a:ext>
            </a:extLst>
          </p:cNvPr>
          <p:cNvSpPr>
            <a:spLocks noGrp="1"/>
          </p:cNvSpPr>
          <p:nvPr>
            <p:ph type="title" hasCustomPrompt="1"/>
          </p:nvPr>
        </p:nvSpPr>
        <p:spPr>
          <a:xfrm>
            <a:off x="838200" y="680944"/>
            <a:ext cx="7510659" cy="671004"/>
          </a:xfrm>
        </p:spPr>
        <p:txBody>
          <a:bodyPr anchor="b">
            <a:normAutofit/>
          </a:bodyPr>
          <a:lstStyle>
            <a:lvl1pPr>
              <a:defRPr sz="3600" b="1">
                <a:solidFill>
                  <a:srgbClr val="034631"/>
                </a:solidFill>
                <a:highlight>
                  <a:srgbClr val="A7FFC8"/>
                </a:highlight>
                <a:latin typeface="+mj-lt"/>
                <a:cs typeface="Arial" panose="020B0604020202020204" pitchFamily="34" charset="0"/>
              </a:defRPr>
            </a:lvl1pPr>
          </a:lstStyle>
          <a:p>
            <a:r>
              <a:rPr lang="fr-FR" dirty="0"/>
              <a:t>SOMMAIRE / ORDRE DU JOUR</a:t>
            </a:r>
          </a:p>
        </p:txBody>
      </p:sp>
      <p:sp>
        <p:nvSpPr>
          <p:cNvPr id="3" name="Espace réservé du texte 2">
            <a:extLst>
              <a:ext uri="{FF2B5EF4-FFF2-40B4-BE49-F238E27FC236}">
                <a16:creationId xmlns:a16="http://schemas.microsoft.com/office/drawing/2014/main" id="{1DF09C85-616C-9A4D-962B-C20B77DDF1A0}"/>
              </a:ext>
            </a:extLst>
          </p:cNvPr>
          <p:cNvSpPr>
            <a:spLocks noGrp="1"/>
          </p:cNvSpPr>
          <p:nvPr>
            <p:ph type="body" idx="1" hasCustomPrompt="1"/>
          </p:nvPr>
        </p:nvSpPr>
        <p:spPr>
          <a:xfrm>
            <a:off x="838200" y="1439354"/>
            <a:ext cx="5995670" cy="4650296"/>
          </a:xfrm>
        </p:spPr>
        <p:txBody>
          <a:bodyPr/>
          <a:lstStyle>
            <a:lvl1pPr marL="457200" indent="-457200">
              <a:buFont typeface="Arial" panose="020B0604020202020204" pitchFamily="34" charset="0"/>
              <a:buChar char="•"/>
              <a:defRPr sz="2800">
                <a:solidFill>
                  <a:srgbClr val="03463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Point 1 </a:t>
            </a:r>
          </a:p>
          <a:p>
            <a:pPr lvl="0"/>
            <a:r>
              <a:rPr lang="fr-FR" dirty="0"/>
              <a:t>Point 2</a:t>
            </a:r>
          </a:p>
          <a:p>
            <a:pPr lvl="0"/>
            <a:r>
              <a:rPr lang="fr-FR" dirty="0"/>
              <a:t>Point 3</a:t>
            </a:r>
          </a:p>
          <a:p>
            <a:pPr lvl="0"/>
            <a:r>
              <a:rPr lang="fr-FR" dirty="0"/>
              <a:t>Etc. </a:t>
            </a:r>
          </a:p>
        </p:txBody>
      </p:sp>
      <p:sp>
        <p:nvSpPr>
          <p:cNvPr id="5" name="Rectangle 4">
            <a:extLst>
              <a:ext uri="{FF2B5EF4-FFF2-40B4-BE49-F238E27FC236}">
                <a16:creationId xmlns:a16="http://schemas.microsoft.com/office/drawing/2014/main" id="{A3640A5D-7CAA-F44F-AFE5-FA6A6DDED200}"/>
              </a:ext>
            </a:extLst>
          </p:cNvPr>
          <p:cNvSpPr/>
          <p:nvPr userDrawn="1"/>
        </p:nvSpPr>
        <p:spPr>
          <a:xfrm>
            <a:off x="7918182" y="0"/>
            <a:ext cx="4273817" cy="6858000"/>
          </a:xfrm>
          <a:prstGeom prst="rect">
            <a:avLst/>
          </a:prstGeom>
          <a:solidFill>
            <a:srgbClr val="03463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367452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 SOMMAIRE ILLUSTR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1B9A82-1956-184F-B9F9-A80991BDFCC9}"/>
              </a:ext>
            </a:extLst>
          </p:cNvPr>
          <p:cNvSpPr>
            <a:spLocks noGrp="1"/>
          </p:cNvSpPr>
          <p:nvPr>
            <p:ph type="title" hasCustomPrompt="1"/>
          </p:nvPr>
        </p:nvSpPr>
        <p:spPr>
          <a:xfrm>
            <a:off x="838200" y="680944"/>
            <a:ext cx="7510659" cy="671004"/>
          </a:xfrm>
        </p:spPr>
        <p:txBody>
          <a:bodyPr anchor="b">
            <a:normAutofit/>
          </a:bodyPr>
          <a:lstStyle>
            <a:lvl1pPr>
              <a:defRPr sz="3600" b="1">
                <a:solidFill>
                  <a:srgbClr val="034631"/>
                </a:solidFill>
                <a:highlight>
                  <a:srgbClr val="A7FFC8"/>
                </a:highlight>
                <a:latin typeface="+mj-lt"/>
                <a:cs typeface="Arial" panose="020B0604020202020204" pitchFamily="34" charset="0"/>
              </a:defRPr>
            </a:lvl1pPr>
          </a:lstStyle>
          <a:p>
            <a:r>
              <a:rPr lang="fr-FR" dirty="0"/>
              <a:t>SOMMAIRE / ORDRE DU JOUR</a:t>
            </a:r>
          </a:p>
        </p:txBody>
      </p:sp>
      <p:sp>
        <p:nvSpPr>
          <p:cNvPr id="5" name="Espace réservé du texte 2">
            <a:extLst>
              <a:ext uri="{FF2B5EF4-FFF2-40B4-BE49-F238E27FC236}">
                <a16:creationId xmlns:a16="http://schemas.microsoft.com/office/drawing/2014/main" id="{8FF373FE-4522-2942-90B7-B0520942940E}"/>
              </a:ext>
            </a:extLst>
          </p:cNvPr>
          <p:cNvSpPr>
            <a:spLocks noGrp="1"/>
          </p:cNvSpPr>
          <p:nvPr>
            <p:ph type="body" idx="1" hasCustomPrompt="1"/>
          </p:nvPr>
        </p:nvSpPr>
        <p:spPr>
          <a:xfrm>
            <a:off x="838200" y="1439354"/>
            <a:ext cx="5995670" cy="4650296"/>
          </a:xfrm>
        </p:spPr>
        <p:txBody>
          <a:bodyPr/>
          <a:lstStyle>
            <a:lvl1pPr marL="457200" indent="-457200">
              <a:buFont typeface="Arial" panose="020B0604020202020204" pitchFamily="34" charset="0"/>
              <a:buChar char="•"/>
              <a:defRPr sz="2800">
                <a:solidFill>
                  <a:srgbClr val="03463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Point 1 </a:t>
            </a:r>
          </a:p>
          <a:p>
            <a:pPr lvl="0"/>
            <a:r>
              <a:rPr lang="fr-FR" dirty="0"/>
              <a:t>Point 2</a:t>
            </a:r>
          </a:p>
          <a:p>
            <a:pPr lvl="0"/>
            <a:r>
              <a:rPr lang="fr-FR" dirty="0"/>
              <a:t>Point 3</a:t>
            </a:r>
          </a:p>
          <a:p>
            <a:pPr lvl="0"/>
            <a:r>
              <a:rPr lang="fr-FR" dirty="0"/>
              <a:t>Etc. </a:t>
            </a:r>
          </a:p>
        </p:txBody>
      </p:sp>
      <p:pic>
        <p:nvPicPr>
          <p:cNvPr id="6" name="Image 5">
            <a:extLst>
              <a:ext uri="{FF2B5EF4-FFF2-40B4-BE49-F238E27FC236}">
                <a16:creationId xmlns:a16="http://schemas.microsoft.com/office/drawing/2014/main" id="{C7E4BFC3-7F77-6645-90E3-8FE3A61BA74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7200" y="0"/>
            <a:ext cx="4114800" cy="6858000"/>
          </a:xfrm>
          <a:prstGeom prst="rect">
            <a:avLst/>
          </a:prstGeom>
        </p:spPr>
      </p:pic>
    </p:spTree>
    <p:extLst>
      <p:ext uri="{BB962C8B-B14F-4D97-AF65-F5344CB8AC3E}">
        <p14:creationId xmlns:p14="http://schemas.microsoft.com/office/powerpoint/2010/main" val="71715214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OMMAIRE LABEL">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D442314-6644-9A4A-AADF-CA93C226D31C}"/>
              </a:ext>
            </a:extLst>
          </p:cNvPr>
          <p:cNvSpPr/>
          <p:nvPr userDrawn="1"/>
        </p:nvSpPr>
        <p:spPr>
          <a:xfrm>
            <a:off x="-1" y="0"/>
            <a:ext cx="3299791"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a:extLst>
              <a:ext uri="{FF2B5EF4-FFF2-40B4-BE49-F238E27FC236}">
                <a16:creationId xmlns:a16="http://schemas.microsoft.com/office/drawing/2014/main" id="{3C6CEBEA-C1EC-294A-906D-D294D3D17089}"/>
              </a:ext>
            </a:extLst>
          </p:cNvPr>
          <p:cNvSpPr>
            <a:spLocks noGrp="1"/>
          </p:cNvSpPr>
          <p:nvPr>
            <p:ph type="title" hasCustomPrompt="1"/>
          </p:nvPr>
        </p:nvSpPr>
        <p:spPr>
          <a:xfrm>
            <a:off x="4173506" y="631248"/>
            <a:ext cx="7510659" cy="671004"/>
          </a:xfrm>
        </p:spPr>
        <p:txBody>
          <a:bodyPr anchor="b">
            <a:normAutofit/>
          </a:bodyPr>
          <a:lstStyle>
            <a:lvl1pPr algn="r">
              <a:defRPr sz="3600" b="1">
                <a:solidFill>
                  <a:srgbClr val="034631"/>
                </a:solidFill>
                <a:highlight>
                  <a:srgbClr val="A7FFC8"/>
                </a:highlight>
                <a:latin typeface="+mj-lt"/>
                <a:cs typeface="Arial" panose="020B0604020202020204" pitchFamily="34" charset="0"/>
              </a:defRPr>
            </a:lvl1pPr>
          </a:lstStyle>
          <a:p>
            <a:r>
              <a:rPr lang="fr-FR" dirty="0"/>
              <a:t>SOMMAIRE / ORDRE DU JOUR</a:t>
            </a:r>
          </a:p>
        </p:txBody>
      </p:sp>
      <p:sp>
        <p:nvSpPr>
          <p:cNvPr id="7" name="Espace réservé du texte 2">
            <a:extLst>
              <a:ext uri="{FF2B5EF4-FFF2-40B4-BE49-F238E27FC236}">
                <a16:creationId xmlns:a16="http://schemas.microsoft.com/office/drawing/2014/main" id="{FBEE0241-9374-2C47-B0E6-CB6D0452A90A}"/>
              </a:ext>
            </a:extLst>
          </p:cNvPr>
          <p:cNvSpPr>
            <a:spLocks noGrp="1"/>
          </p:cNvSpPr>
          <p:nvPr>
            <p:ph type="body" idx="1" hasCustomPrompt="1"/>
          </p:nvPr>
        </p:nvSpPr>
        <p:spPr>
          <a:xfrm>
            <a:off x="5688495" y="1379719"/>
            <a:ext cx="5995670" cy="4650296"/>
          </a:xfrm>
        </p:spPr>
        <p:txBody>
          <a:bodyPr/>
          <a:lstStyle>
            <a:lvl1pPr marL="457200" indent="-457200">
              <a:buFont typeface="Arial" panose="020B0604020202020204" pitchFamily="34" charset="0"/>
              <a:buChar char="•"/>
              <a:defRPr sz="2800">
                <a:solidFill>
                  <a:srgbClr val="03463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Point 1 </a:t>
            </a:r>
          </a:p>
          <a:p>
            <a:pPr lvl="0"/>
            <a:r>
              <a:rPr lang="fr-FR" dirty="0"/>
              <a:t>Point 2</a:t>
            </a:r>
          </a:p>
          <a:p>
            <a:pPr lvl="0"/>
            <a:r>
              <a:rPr lang="fr-FR" dirty="0"/>
              <a:t>Point 3</a:t>
            </a:r>
          </a:p>
          <a:p>
            <a:pPr lvl="0"/>
            <a:r>
              <a:rPr lang="fr-FR" dirty="0"/>
              <a:t>Etc. </a:t>
            </a:r>
          </a:p>
        </p:txBody>
      </p:sp>
      <p:pic>
        <p:nvPicPr>
          <p:cNvPr id="8" name="Image 7">
            <a:extLst>
              <a:ext uri="{FF2B5EF4-FFF2-40B4-BE49-F238E27FC236}">
                <a16:creationId xmlns:a16="http://schemas.microsoft.com/office/drawing/2014/main" id="{6CC9632C-D546-D043-9063-F9FD462D0D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389" y="2908975"/>
            <a:ext cx="1909244" cy="1864612"/>
          </a:xfrm>
          <a:prstGeom prst="rect">
            <a:avLst/>
          </a:prstGeom>
        </p:spPr>
      </p:pic>
      <p:pic>
        <p:nvPicPr>
          <p:cNvPr id="9" name="Image 8">
            <a:extLst>
              <a:ext uri="{FF2B5EF4-FFF2-40B4-BE49-F238E27FC236}">
                <a16:creationId xmlns:a16="http://schemas.microsoft.com/office/drawing/2014/main" id="{643BE0B8-BA96-8840-AAB4-633BE8B3C00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70389" y="809271"/>
            <a:ext cx="1909244" cy="1579943"/>
          </a:xfrm>
          <a:prstGeom prst="rect">
            <a:avLst/>
          </a:prstGeom>
        </p:spPr>
      </p:pic>
    </p:spTree>
    <p:extLst>
      <p:ext uri="{BB962C8B-B14F-4D97-AF65-F5344CB8AC3E}">
        <p14:creationId xmlns:p14="http://schemas.microsoft.com/office/powerpoint/2010/main" val="9143199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OMMAIRE 4">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1B9A82-1956-184F-B9F9-A80991BDFCC9}"/>
              </a:ext>
            </a:extLst>
          </p:cNvPr>
          <p:cNvSpPr>
            <a:spLocks noGrp="1"/>
          </p:cNvSpPr>
          <p:nvPr>
            <p:ph type="title" hasCustomPrompt="1"/>
          </p:nvPr>
        </p:nvSpPr>
        <p:spPr>
          <a:xfrm>
            <a:off x="4173506" y="631248"/>
            <a:ext cx="7510659" cy="671004"/>
          </a:xfrm>
        </p:spPr>
        <p:txBody>
          <a:bodyPr anchor="b">
            <a:normAutofit/>
          </a:bodyPr>
          <a:lstStyle>
            <a:lvl1pPr algn="r">
              <a:defRPr sz="3600" b="1">
                <a:solidFill>
                  <a:srgbClr val="034631"/>
                </a:solidFill>
                <a:highlight>
                  <a:srgbClr val="A7FFC8"/>
                </a:highlight>
                <a:latin typeface="+mj-lt"/>
                <a:cs typeface="Arial" panose="020B0604020202020204" pitchFamily="34" charset="0"/>
              </a:defRPr>
            </a:lvl1pPr>
          </a:lstStyle>
          <a:p>
            <a:r>
              <a:rPr lang="fr-FR" dirty="0"/>
              <a:t>SOMMAIRE / ORDRE DU JOUR</a:t>
            </a:r>
          </a:p>
        </p:txBody>
      </p:sp>
      <p:sp>
        <p:nvSpPr>
          <p:cNvPr id="5" name="Rectangle 4">
            <a:extLst>
              <a:ext uri="{FF2B5EF4-FFF2-40B4-BE49-F238E27FC236}">
                <a16:creationId xmlns:a16="http://schemas.microsoft.com/office/drawing/2014/main" id="{FF2D533F-2ACA-A64A-B549-BD167A3A952E}"/>
              </a:ext>
            </a:extLst>
          </p:cNvPr>
          <p:cNvSpPr/>
          <p:nvPr userDrawn="1"/>
        </p:nvSpPr>
        <p:spPr>
          <a:xfrm>
            <a:off x="-1" y="0"/>
            <a:ext cx="3299791"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texte 2">
            <a:extLst>
              <a:ext uri="{FF2B5EF4-FFF2-40B4-BE49-F238E27FC236}">
                <a16:creationId xmlns:a16="http://schemas.microsoft.com/office/drawing/2014/main" id="{3FE0ABC6-653A-864F-A554-1CB121D50617}"/>
              </a:ext>
            </a:extLst>
          </p:cNvPr>
          <p:cNvSpPr>
            <a:spLocks noGrp="1"/>
          </p:cNvSpPr>
          <p:nvPr>
            <p:ph type="body" idx="1" hasCustomPrompt="1"/>
          </p:nvPr>
        </p:nvSpPr>
        <p:spPr>
          <a:xfrm>
            <a:off x="5688495" y="1379719"/>
            <a:ext cx="5995670" cy="4650296"/>
          </a:xfrm>
        </p:spPr>
        <p:txBody>
          <a:bodyPr/>
          <a:lstStyle>
            <a:lvl1pPr marL="457200" indent="-457200">
              <a:buFont typeface="Arial" panose="020B0604020202020204" pitchFamily="34" charset="0"/>
              <a:buChar char="•"/>
              <a:defRPr sz="2800">
                <a:solidFill>
                  <a:srgbClr val="034631"/>
                </a:solidFill>
                <a:latin typeface="Arial" panose="020B0604020202020204" pitchFamily="34" charset="0"/>
                <a:cs typeface="Arial" panose="020B0604020202020204" pitchFamily="34" charset="0"/>
                <a:sym typeface="Wingdings" pitchFamily="2" charset="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Point 1 </a:t>
            </a:r>
          </a:p>
          <a:p>
            <a:pPr lvl="0"/>
            <a:r>
              <a:rPr lang="fr-FR" dirty="0"/>
              <a:t>Point 2</a:t>
            </a:r>
          </a:p>
          <a:p>
            <a:pPr lvl="0"/>
            <a:r>
              <a:rPr lang="fr-FR" dirty="0"/>
              <a:t>Point 3</a:t>
            </a:r>
          </a:p>
          <a:p>
            <a:pPr lvl="0"/>
            <a:r>
              <a:rPr lang="fr-FR" dirty="0"/>
              <a:t>Etc. </a:t>
            </a:r>
          </a:p>
        </p:txBody>
      </p:sp>
      <p:pic>
        <p:nvPicPr>
          <p:cNvPr id="8" name="Image 7">
            <a:extLst>
              <a:ext uri="{FF2B5EF4-FFF2-40B4-BE49-F238E27FC236}">
                <a16:creationId xmlns:a16="http://schemas.microsoft.com/office/drawing/2014/main" id="{C11CEE03-C506-5949-A7BE-F8C242FB282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389" y="809271"/>
            <a:ext cx="1909244" cy="1579943"/>
          </a:xfrm>
          <a:prstGeom prst="rect">
            <a:avLst/>
          </a:prstGeom>
        </p:spPr>
      </p:pic>
    </p:spTree>
    <p:extLst>
      <p:ext uri="{BB962C8B-B14F-4D97-AF65-F5344CB8AC3E}">
        <p14:creationId xmlns:p14="http://schemas.microsoft.com/office/powerpoint/2010/main" val="3017857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2639E7B-88A4-394A-935B-DD20E869AF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D834667-A67B-2B4D-9F7D-6934DA90FBBA}"/>
              </a:ext>
            </a:extLst>
          </p:cNvPr>
          <p:cNvSpPr>
            <a:spLocks noGrp="1"/>
          </p:cNvSpPr>
          <p:nvPr>
            <p:ph type="body" idx="1"/>
          </p:nvPr>
        </p:nvSpPr>
        <p:spPr>
          <a:xfrm>
            <a:off x="838200" y="1690688"/>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5" name="Image 4">
            <a:extLst>
              <a:ext uri="{FF2B5EF4-FFF2-40B4-BE49-F238E27FC236}">
                <a16:creationId xmlns:a16="http://schemas.microsoft.com/office/drawing/2014/main" id="{D7DDC0DD-E894-3742-B27E-43F0326C029F}"/>
              </a:ext>
            </a:extLst>
          </p:cNvPr>
          <p:cNvPicPr>
            <a:picLocks noChangeAspect="1"/>
          </p:cNvPicPr>
          <p:nvPr userDrawn="1"/>
        </p:nvPicPr>
        <p:blipFill>
          <a:blip r:embed="rId29" cstate="email">
            <a:extLst>
              <a:ext uri="{28A0092B-C50C-407E-A947-70E740481C1C}">
                <a14:useLocalDpi xmlns:a14="http://schemas.microsoft.com/office/drawing/2010/main"/>
              </a:ext>
            </a:extLst>
          </a:blip>
          <a:stretch>
            <a:fillRect/>
          </a:stretch>
        </p:blipFill>
        <p:spPr>
          <a:xfrm>
            <a:off x="5467077" y="6446868"/>
            <a:ext cx="184220" cy="234765"/>
          </a:xfrm>
          <a:prstGeom prst="rect">
            <a:avLst/>
          </a:prstGeom>
        </p:spPr>
      </p:pic>
      <p:pic>
        <p:nvPicPr>
          <p:cNvPr id="11" name="Image 10">
            <a:extLst>
              <a:ext uri="{FF2B5EF4-FFF2-40B4-BE49-F238E27FC236}">
                <a16:creationId xmlns:a16="http://schemas.microsoft.com/office/drawing/2014/main" id="{091A944E-9394-FB4E-9C15-76747C344326}"/>
              </a:ext>
            </a:extLst>
          </p:cNvPr>
          <p:cNvPicPr>
            <a:picLocks noChangeAspect="1"/>
          </p:cNvPicPr>
          <p:nvPr userDrawn="1"/>
        </p:nvPicPr>
        <p:blipFill>
          <a:blip r:embed="rId30" cstate="email">
            <a:extLst>
              <a:ext uri="{28A0092B-C50C-407E-A947-70E740481C1C}">
                <a14:useLocalDpi xmlns:a14="http://schemas.microsoft.com/office/drawing/2010/main"/>
              </a:ext>
            </a:extLst>
          </a:blip>
          <a:stretch>
            <a:fillRect/>
          </a:stretch>
        </p:blipFill>
        <p:spPr>
          <a:xfrm>
            <a:off x="4506793" y="6468816"/>
            <a:ext cx="184221" cy="186033"/>
          </a:xfrm>
          <a:prstGeom prst="rect">
            <a:avLst/>
          </a:prstGeom>
        </p:spPr>
      </p:pic>
      <p:pic>
        <p:nvPicPr>
          <p:cNvPr id="13" name="Image 12">
            <a:extLst>
              <a:ext uri="{FF2B5EF4-FFF2-40B4-BE49-F238E27FC236}">
                <a16:creationId xmlns:a16="http://schemas.microsoft.com/office/drawing/2014/main" id="{572D8A06-5551-0243-BB34-7CCA7BA012FB}"/>
              </a:ext>
            </a:extLst>
          </p:cNvPr>
          <p:cNvPicPr>
            <a:picLocks noChangeAspect="1"/>
          </p:cNvPicPr>
          <p:nvPr userDrawn="1"/>
        </p:nvPicPr>
        <p:blipFill>
          <a:blip r:embed="rId31" cstate="email">
            <a:extLst>
              <a:ext uri="{28A0092B-C50C-407E-A947-70E740481C1C}">
                <a14:useLocalDpi xmlns:a14="http://schemas.microsoft.com/office/drawing/2010/main"/>
              </a:ext>
            </a:extLst>
          </a:blip>
          <a:stretch>
            <a:fillRect/>
          </a:stretch>
        </p:blipFill>
        <p:spPr>
          <a:xfrm>
            <a:off x="6427360" y="6493593"/>
            <a:ext cx="299962" cy="201614"/>
          </a:xfrm>
          <a:prstGeom prst="rect">
            <a:avLst/>
          </a:prstGeom>
        </p:spPr>
      </p:pic>
      <p:pic>
        <p:nvPicPr>
          <p:cNvPr id="15" name="Image 14" descr="Une image contenant texte, palette, graphiques vectoriels&#10;&#10;Description générée automatiquement">
            <a:extLst>
              <a:ext uri="{FF2B5EF4-FFF2-40B4-BE49-F238E27FC236}">
                <a16:creationId xmlns:a16="http://schemas.microsoft.com/office/drawing/2014/main" id="{5F8457ED-9534-0842-BF4F-FE6E33FCAA67}"/>
              </a:ext>
            </a:extLst>
          </p:cNvPr>
          <p:cNvPicPr>
            <a:picLocks noChangeAspect="1"/>
          </p:cNvPicPr>
          <p:nvPr userDrawn="1"/>
        </p:nvPicPr>
        <p:blipFill>
          <a:blip r:embed="rId32" cstate="email">
            <a:extLst>
              <a:ext uri="{28A0092B-C50C-407E-A947-70E740481C1C}">
                <a14:useLocalDpi xmlns:a14="http://schemas.microsoft.com/office/drawing/2010/main"/>
              </a:ext>
            </a:extLst>
          </a:blip>
          <a:stretch>
            <a:fillRect/>
          </a:stretch>
        </p:blipFill>
        <p:spPr>
          <a:xfrm>
            <a:off x="7503385" y="6493593"/>
            <a:ext cx="206531" cy="201614"/>
          </a:xfrm>
          <a:prstGeom prst="rect">
            <a:avLst/>
          </a:prstGeom>
        </p:spPr>
      </p:pic>
    </p:spTree>
    <p:extLst>
      <p:ext uri="{BB962C8B-B14F-4D97-AF65-F5344CB8AC3E}">
        <p14:creationId xmlns:p14="http://schemas.microsoft.com/office/powerpoint/2010/main" val="1183315113"/>
      </p:ext>
    </p:extLst>
  </p:cSld>
  <p:clrMap bg1="lt1" tx1="dk1" bg2="lt2" tx2="dk2" accent1="accent1" accent2="accent2" accent3="accent3" accent4="accent4" accent5="accent5" accent6="accent6" hlink="hlink" folHlink="folHlink"/>
  <p:sldLayoutIdLst>
    <p:sldLayoutId id="2147483649" r:id="rId1"/>
    <p:sldLayoutId id="2147483679" r:id="rId2"/>
    <p:sldLayoutId id="2147483687" r:id="rId3"/>
    <p:sldLayoutId id="2147483650" r:id="rId4"/>
    <p:sldLayoutId id="2147483678" r:id="rId5"/>
    <p:sldLayoutId id="2147483651" r:id="rId6"/>
    <p:sldLayoutId id="2147483666" r:id="rId7"/>
    <p:sldLayoutId id="2147483685" r:id="rId8"/>
    <p:sldLayoutId id="2147483684" r:id="rId9"/>
    <p:sldLayoutId id="2147483688" r:id="rId10"/>
    <p:sldLayoutId id="2147483689" r:id="rId11"/>
    <p:sldLayoutId id="2147483660" r:id="rId12"/>
    <p:sldLayoutId id="2147483662" r:id="rId13"/>
    <p:sldLayoutId id="2147483653" r:id="rId14"/>
    <p:sldLayoutId id="2147483664" r:id="rId15"/>
    <p:sldLayoutId id="2147483673" r:id="rId16"/>
    <p:sldLayoutId id="2147483683" r:id="rId17"/>
    <p:sldLayoutId id="2147483663" r:id="rId18"/>
    <p:sldLayoutId id="2147483672" r:id="rId19"/>
    <p:sldLayoutId id="2147483675" r:id="rId20"/>
    <p:sldLayoutId id="2147483676" r:id="rId21"/>
    <p:sldLayoutId id="2147483654" r:id="rId22"/>
    <p:sldLayoutId id="2147483680" r:id="rId23"/>
    <p:sldLayoutId id="2147483677" r:id="rId24"/>
    <p:sldLayoutId id="2147483681" r:id="rId25"/>
    <p:sldLayoutId id="2147483655" r:id="rId26"/>
    <p:sldLayoutId id="2147483682" r:id="rId2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8.xml"/><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8.jpe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1BFA1AC2-11D0-6646-A4DF-D3066C278F2C}"/>
              </a:ext>
            </a:extLst>
          </p:cNvPr>
          <p:cNvSpPr>
            <a:spLocks noGrp="1"/>
          </p:cNvSpPr>
          <p:nvPr>
            <p:ph type="body" idx="1"/>
          </p:nvPr>
        </p:nvSpPr>
        <p:spPr>
          <a:xfrm>
            <a:off x="722418" y="3110164"/>
            <a:ext cx="5785958" cy="501688"/>
          </a:xfrm>
        </p:spPr>
        <p:txBody>
          <a:bodyPr/>
          <a:lstStyle/>
          <a:p>
            <a:r>
              <a:rPr lang="fr-FR" dirty="0" smtClean="0"/>
              <a:t>LA FINANCE SOLIDAIRE EN 2020</a:t>
            </a:r>
            <a:endParaRPr lang="fr-FR" dirty="0"/>
          </a:p>
        </p:txBody>
      </p:sp>
    </p:spTree>
    <p:extLst>
      <p:ext uri="{BB962C8B-B14F-4D97-AF65-F5344CB8AC3E}">
        <p14:creationId xmlns:p14="http://schemas.microsoft.com/office/powerpoint/2010/main" val="16854946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Conservatoire d’Espaces Naturels </a:t>
            </a:r>
            <a:r>
              <a:rPr lang="fr-FR" dirty="0" smtClean="0"/>
              <a:t/>
            </a:r>
            <a:br>
              <a:rPr lang="fr-FR" dirty="0" smtClean="0"/>
            </a:br>
            <a:r>
              <a:rPr lang="fr-FR" dirty="0" smtClean="0"/>
              <a:t>de </a:t>
            </a:r>
            <a:r>
              <a:rPr lang="fr-FR" dirty="0" smtClean="0"/>
              <a:t>Champagne Ardennes </a:t>
            </a:r>
            <a:endParaRPr lang="fr-FR" dirty="0"/>
          </a:p>
        </p:txBody>
      </p:sp>
      <p:sp>
        <p:nvSpPr>
          <p:cNvPr id="3" name="Espace réservé du texte 2"/>
          <p:cNvSpPr>
            <a:spLocks noGrp="1"/>
          </p:cNvSpPr>
          <p:nvPr>
            <p:ph type="body" sz="half" idx="2"/>
          </p:nvPr>
        </p:nvSpPr>
        <p:spPr>
          <a:xfrm>
            <a:off x="481308" y="1699592"/>
            <a:ext cx="5400000" cy="3856382"/>
          </a:xfrm>
        </p:spPr>
        <p:txBody>
          <a:bodyPr>
            <a:noAutofit/>
          </a:bodyPr>
          <a:lstStyle/>
          <a:p>
            <a:pPr marL="285750" indent="-285750">
              <a:buFont typeface="Arial" panose="020B0604020202020204" pitchFamily="34" charset="0"/>
              <a:buChar char="•"/>
            </a:pPr>
            <a:r>
              <a:rPr lang="fr-FR" sz="1800" dirty="0" smtClean="0"/>
              <a:t>Préserver </a:t>
            </a:r>
            <a:r>
              <a:rPr lang="fr-FR" sz="1800" dirty="0"/>
              <a:t>et valoriser la biodiversité sur une mosaïque de lieux.</a:t>
            </a:r>
          </a:p>
          <a:p>
            <a:pPr marL="285750" indent="-285750">
              <a:buFont typeface="Arial" panose="020B0604020202020204" pitchFamily="34" charset="0"/>
              <a:buChar char="•"/>
            </a:pPr>
            <a:r>
              <a:rPr lang="fr-FR" sz="1800" dirty="0"/>
              <a:t>Depuis plus de 25 ans, le Conservatoire mène des actions de connaissance, de protection, de gestion écologique et de valorisation du patrimoine naturel</a:t>
            </a:r>
          </a:p>
          <a:p>
            <a:pPr marL="285750" indent="-285750">
              <a:buFont typeface="Arial" panose="020B0604020202020204" pitchFamily="34" charset="0"/>
              <a:buChar char="•"/>
            </a:pPr>
            <a:r>
              <a:rPr lang="fr-FR" sz="1800" dirty="0"/>
              <a:t>En Champagne-Ardenne, cela représente 250 sites publics ou privés réparti sur le territoire, pour un total de 5 000 hectares, dans lesquels les espèces peuvent encore se développer. </a:t>
            </a:r>
            <a:endParaRPr lang="fr-FR" sz="1800" dirty="0" smtClean="0"/>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r>
              <a:rPr lang="fr-FR" sz="1800" b="1" dirty="0" smtClean="0"/>
              <a:t>Financement via l’épargne salariale solidaire</a:t>
            </a:r>
            <a:r>
              <a:rPr lang="fr-FR" sz="1800" dirty="0"/>
              <a:t/>
            </a:r>
            <a:br>
              <a:rPr lang="fr-FR" sz="1800" dirty="0"/>
            </a:br>
            <a:r>
              <a:rPr lang="fr-FR" sz="1800" dirty="0" smtClean="0"/>
              <a:t>Fonds </a:t>
            </a:r>
            <a:r>
              <a:rPr lang="fr-FR" sz="1800" dirty="0" err="1" smtClean="0"/>
              <a:t>Dynamis</a:t>
            </a:r>
            <a:r>
              <a:rPr lang="fr-FR" sz="1800" dirty="0" smtClean="0"/>
              <a:t> </a:t>
            </a:r>
            <a:r>
              <a:rPr lang="fr-FR" sz="1800" dirty="0"/>
              <a:t>Solidaire </a:t>
            </a:r>
            <a:r>
              <a:rPr lang="fr-FR" sz="1800" dirty="0" smtClean="0"/>
              <a:t>d’</a:t>
            </a:r>
            <a:r>
              <a:rPr lang="fr-FR" sz="1800" dirty="0" err="1" smtClean="0"/>
              <a:t>Ecofi</a:t>
            </a:r>
            <a:r>
              <a:rPr lang="fr-FR" sz="1800" dirty="0" smtClean="0"/>
              <a:t> Investissements</a:t>
            </a:r>
            <a:endParaRPr lang="fr-FR" sz="1800" dirty="0" smtClean="0"/>
          </a:p>
          <a:p>
            <a:endParaRPr lang="fr-FR" dirty="0"/>
          </a:p>
        </p:txBody>
      </p:sp>
      <p:pic>
        <p:nvPicPr>
          <p:cNvPr id="4" name="Image 2">
            <a:extLst>
              <a:ext uri="{FF2B5EF4-FFF2-40B4-BE49-F238E27FC236}">
                <a16:creationId xmlns:a16="http://schemas.microsoft.com/office/drawing/2014/main" id="{62E875A9-0EBC-495C-9950-F7E747325844}"/>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5478" y="1699593"/>
            <a:ext cx="5760000" cy="3925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699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a:extLst>
              <a:ext uri="{FF2B5EF4-FFF2-40B4-BE49-F238E27FC236}">
                <a16:creationId xmlns:a16="http://schemas.microsoft.com/office/drawing/2014/main" id="{6F275E60-F0A7-4E0D-B763-62C05339A43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5478" y="1712830"/>
            <a:ext cx="5760000" cy="38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normAutofit/>
          </a:bodyPr>
          <a:lstStyle/>
          <a:p>
            <a:r>
              <a:rPr lang="fr-FR" dirty="0"/>
              <a:t>Fondation Energies pour le Monde</a:t>
            </a:r>
          </a:p>
        </p:txBody>
      </p:sp>
      <p:sp>
        <p:nvSpPr>
          <p:cNvPr id="3" name="Espace réservé du texte 2"/>
          <p:cNvSpPr>
            <a:spLocks noGrp="1"/>
          </p:cNvSpPr>
          <p:nvPr>
            <p:ph type="body" sz="half" idx="2"/>
          </p:nvPr>
        </p:nvSpPr>
        <p:spPr>
          <a:xfrm>
            <a:off x="481308" y="1699592"/>
            <a:ext cx="5400000" cy="3856382"/>
          </a:xfrm>
        </p:spPr>
        <p:txBody>
          <a:bodyPr>
            <a:noAutofit/>
          </a:bodyPr>
          <a:lstStyle/>
          <a:p>
            <a:pPr marL="285750" indent="-285750">
              <a:buFont typeface="Arial" panose="020B0604020202020204" pitchFamily="34" charset="0"/>
              <a:buChar char="•"/>
            </a:pPr>
            <a:r>
              <a:rPr lang="fr-FR" sz="1800" dirty="0"/>
              <a:t>Favoriser l’accès à l’électricité en milieu rural, principalement en Afrique, à Madagascar et en Asie du Sud-Est. </a:t>
            </a:r>
          </a:p>
          <a:p>
            <a:pPr marL="285750" indent="-285750">
              <a:buFont typeface="Arial" panose="020B0604020202020204" pitchFamily="34" charset="0"/>
              <a:buChar char="•"/>
            </a:pPr>
            <a:r>
              <a:rPr lang="fr-FR" sz="1800" dirty="0"/>
              <a:t>Depuis 1990, la fondation conduit et assure le suivi de projets en collaboration avec ses partenaires locaux.</a:t>
            </a:r>
          </a:p>
          <a:p>
            <a:pPr marL="285750" indent="-285750">
              <a:buFont typeface="Arial" panose="020B0604020202020204" pitchFamily="34" charset="0"/>
              <a:buChar char="•"/>
            </a:pPr>
            <a:r>
              <a:rPr lang="fr-FR" sz="1800" dirty="0"/>
              <a:t>Elle s’inscrit dans une démarche responsable en privilégiant dans son action les énergies renouvelables, respectueuses de l’environnement, dans leur diversité et sans parti pris (solaire photovoltaïque et thermique, éolien, hydraulique, biomasse…). </a:t>
            </a:r>
          </a:p>
          <a:p>
            <a:pPr marL="285750" indent="-285750">
              <a:buFont typeface="Arial" panose="020B0604020202020204" pitchFamily="34" charset="0"/>
              <a:buChar char="•"/>
            </a:pPr>
            <a:endParaRPr lang="fr-FR" sz="1800" dirty="0" smtClean="0"/>
          </a:p>
          <a:p>
            <a:pPr marL="285750" indent="-285750">
              <a:buFont typeface="Arial" panose="020B0604020202020204" pitchFamily="34" charset="0"/>
              <a:buChar char="•"/>
            </a:pPr>
            <a:r>
              <a:rPr lang="fr-FR" sz="1800" b="1" dirty="0" smtClean="0"/>
              <a:t>Financement</a:t>
            </a:r>
            <a:r>
              <a:rPr lang="fr-FR" sz="1800" dirty="0" smtClean="0"/>
              <a:t> </a:t>
            </a:r>
            <a:r>
              <a:rPr lang="fr-FR" sz="1800" b="1" dirty="0" smtClean="0"/>
              <a:t>via sa banque ou </a:t>
            </a:r>
            <a:r>
              <a:rPr lang="fr-FR" sz="1800" b="1" dirty="0"/>
              <a:t>mutuelle d’assurance</a:t>
            </a:r>
            <a:br>
              <a:rPr lang="fr-FR" sz="1800" b="1" dirty="0"/>
            </a:br>
            <a:r>
              <a:rPr lang="fr-FR" sz="1800" dirty="0" smtClean="0"/>
              <a:t>Livret Agir </a:t>
            </a:r>
            <a:r>
              <a:rPr lang="fr-FR" sz="1800" dirty="0"/>
              <a:t>du Crédit coopératif</a:t>
            </a:r>
            <a:r>
              <a:rPr lang="fr-FR" sz="1800" b="1" dirty="0" smtClean="0"/>
              <a:t/>
            </a:r>
            <a:br>
              <a:rPr lang="fr-FR" sz="1800" b="1" dirty="0" smtClean="0"/>
            </a:br>
            <a:endParaRPr lang="fr-FR" dirty="0"/>
          </a:p>
        </p:txBody>
      </p:sp>
    </p:spTree>
    <p:extLst>
      <p:ext uri="{BB962C8B-B14F-4D97-AF65-F5344CB8AC3E}">
        <p14:creationId xmlns:p14="http://schemas.microsoft.com/office/powerpoint/2010/main" val="2701567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Action Contre la Faim</a:t>
            </a:r>
            <a:br>
              <a:rPr lang="fr-FR" dirty="0" smtClean="0"/>
            </a:br>
            <a:r>
              <a:rPr lang="fr-FR" dirty="0" smtClean="0"/>
              <a:t>e-Santé jeunes</a:t>
            </a:r>
            <a:endParaRPr lang="fr-FR" dirty="0"/>
          </a:p>
        </p:txBody>
      </p:sp>
      <p:sp>
        <p:nvSpPr>
          <p:cNvPr id="3" name="Espace réservé du texte 2"/>
          <p:cNvSpPr>
            <a:spLocks noGrp="1"/>
          </p:cNvSpPr>
          <p:nvPr>
            <p:ph type="body" sz="half" idx="2"/>
          </p:nvPr>
        </p:nvSpPr>
        <p:spPr>
          <a:xfrm>
            <a:off x="481308" y="1699592"/>
            <a:ext cx="5400000" cy="3856382"/>
          </a:xfrm>
        </p:spPr>
        <p:txBody>
          <a:bodyPr>
            <a:noAutofit/>
          </a:bodyPr>
          <a:lstStyle/>
          <a:p>
            <a:pPr marL="285750" indent="-285750">
              <a:buFont typeface="Arial" panose="020B0604020202020204" pitchFamily="34" charset="0"/>
              <a:buChar char="•"/>
            </a:pPr>
            <a:r>
              <a:rPr lang="fr-FR" sz="1800" dirty="0"/>
              <a:t>Assurer une meilleure </a:t>
            </a:r>
            <a:r>
              <a:rPr lang="fr-FR" sz="1800" dirty="0" smtClean="0"/>
              <a:t>information des </a:t>
            </a:r>
            <a:r>
              <a:rPr lang="fr-FR" sz="1800" dirty="0"/>
              <a:t>jeunes et les sensibiliser sur </a:t>
            </a:r>
            <a:r>
              <a:rPr lang="fr-FR" sz="1800" dirty="0" smtClean="0"/>
              <a:t>les questions </a:t>
            </a:r>
            <a:r>
              <a:rPr lang="fr-FR" sz="1800" dirty="0"/>
              <a:t>de </a:t>
            </a:r>
            <a:r>
              <a:rPr lang="fr-FR" sz="1800" dirty="0" smtClean="0"/>
              <a:t>santé</a:t>
            </a:r>
          </a:p>
          <a:p>
            <a:pPr marL="285750" indent="-285750">
              <a:buFont typeface="Arial" panose="020B0604020202020204" pitchFamily="34" charset="0"/>
              <a:buChar char="•"/>
            </a:pPr>
            <a:r>
              <a:rPr lang="fr-FR" sz="1800" dirty="0" smtClean="0"/>
              <a:t>Application mobile en phase expérimentale proposant des messages </a:t>
            </a:r>
            <a:r>
              <a:rPr lang="fr-FR" sz="1800" dirty="0"/>
              <a:t>de sensibilisation, des </a:t>
            </a:r>
            <a:r>
              <a:rPr lang="fr-FR" sz="1800" dirty="0" smtClean="0"/>
              <a:t>astuces santé </a:t>
            </a:r>
            <a:r>
              <a:rPr lang="fr-FR" sz="1800" dirty="0"/>
              <a:t>et un forum </a:t>
            </a:r>
            <a:r>
              <a:rPr lang="fr-FR" sz="1800" dirty="0" smtClean="0"/>
              <a:t>d’échanges entre </a:t>
            </a:r>
            <a:r>
              <a:rPr lang="fr-FR" sz="1800" dirty="0"/>
              <a:t>adolescents sur la santé, </a:t>
            </a:r>
            <a:r>
              <a:rPr lang="fr-FR" sz="1800" dirty="0" smtClean="0"/>
              <a:t>supervisé par </a:t>
            </a:r>
            <a:r>
              <a:rPr lang="fr-FR" sz="1800" dirty="0"/>
              <a:t>un professionnel. </a:t>
            </a:r>
            <a:endParaRPr lang="fr-FR" sz="1800" dirty="0" smtClean="0"/>
          </a:p>
          <a:p>
            <a:pPr marL="285750" indent="-285750">
              <a:buFont typeface="Arial" panose="020B0604020202020204" pitchFamily="34" charset="0"/>
              <a:buChar char="•"/>
            </a:pPr>
            <a:r>
              <a:rPr lang="fr-FR" sz="1800" dirty="0" smtClean="0"/>
              <a:t>Expérimentation débutée en août 2018 en Côte d’Ivoire</a:t>
            </a:r>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r>
              <a:rPr lang="fr-FR" sz="1800" b="1" dirty="0"/>
              <a:t>Financement </a:t>
            </a:r>
            <a:r>
              <a:rPr lang="fr-FR" sz="1800" b="1" dirty="0" smtClean="0"/>
              <a:t>via sa banque ou sa </a:t>
            </a:r>
            <a:r>
              <a:rPr lang="fr-FR" sz="1800" b="1" dirty="0"/>
              <a:t>mutuelle d’assurance</a:t>
            </a:r>
            <a:r>
              <a:rPr lang="fr-FR" sz="1800" dirty="0"/>
              <a:t/>
            </a:r>
            <a:br>
              <a:rPr lang="fr-FR" sz="1800" dirty="0"/>
            </a:br>
            <a:r>
              <a:rPr lang="fr-FR" sz="1800" dirty="0" smtClean="0"/>
              <a:t>Livret d’épargne </a:t>
            </a:r>
            <a:r>
              <a:rPr lang="fr-FR" sz="1800" dirty="0"/>
              <a:t>pour les </a:t>
            </a:r>
            <a:r>
              <a:rPr lang="fr-FR" sz="1800" dirty="0" smtClean="0"/>
              <a:t>Autres du CIC</a:t>
            </a:r>
            <a:endParaRPr lang="fr-FR" sz="1800" dirty="0"/>
          </a:p>
        </p:txBody>
      </p:sp>
      <p:pic>
        <p:nvPicPr>
          <p:cNvPr id="4"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07463" y="1699592"/>
            <a:ext cx="3724505" cy="4140000"/>
          </a:xfrm>
          <a:prstGeom prst="rect">
            <a:avLst/>
          </a:prstGeom>
        </p:spPr>
      </p:pic>
      <p:pic>
        <p:nvPicPr>
          <p:cNvPr id="7" name="Imag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86248" y="1699592"/>
            <a:ext cx="2032654" cy="4140000"/>
          </a:xfrm>
          <a:prstGeom prst="rect">
            <a:avLst/>
          </a:prstGeom>
        </p:spPr>
      </p:pic>
    </p:spTree>
    <p:extLst>
      <p:ext uri="{BB962C8B-B14F-4D97-AF65-F5344CB8AC3E}">
        <p14:creationId xmlns:p14="http://schemas.microsoft.com/office/powerpoint/2010/main" val="3803076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5478" y="1699592"/>
            <a:ext cx="5759999" cy="3898975"/>
          </a:xfrm>
          <a:prstGeom prst="rect">
            <a:avLst/>
          </a:prstGeom>
        </p:spPr>
      </p:pic>
      <p:sp>
        <p:nvSpPr>
          <p:cNvPr id="2" name="Titre 1"/>
          <p:cNvSpPr>
            <a:spLocks noGrp="1"/>
          </p:cNvSpPr>
          <p:nvPr>
            <p:ph type="title"/>
          </p:nvPr>
        </p:nvSpPr>
        <p:spPr/>
        <p:txBody>
          <a:bodyPr>
            <a:normAutofit/>
          </a:bodyPr>
          <a:lstStyle/>
          <a:p>
            <a:r>
              <a:rPr lang="fr-FR" dirty="0"/>
              <a:t>Entreprendre pour Humaniser la Dépendance </a:t>
            </a:r>
            <a:br>
              <a:rPr lang="fr-FR" dirty="0"/>
            </a:br>
            <a:r>
              <a:rPr lang="fr-FR" dirty="0"/>
              <a:t>Résidence de Douai</a:t>
            </a:r>
            <a:endParaRPr lang="fr-FR" dirty="0"/>
          </a:p>
        </p:txBody>
      </p:sp>
      <p:sp>
        <p:nvSpPr>
          <p:cNvPr id="3" name="Espace réservé du texte 2"/>
          <p:cNvSpPr>
            <a:spLocks noGrp="1"/>
          </p:cNvSpPr>
          <p:nvPr>
            <p:ph type="body" sz="half" idx="2"/>
          </p:nvPr>
        </p:nvSpPr>
        <p:spPr>
          <a:xfrm>
            <a:off x="481308" y="1699592"/>
            <a:ext cx="5400000" cy="3856382"/>
          </a:xfrm>
        </p:spPr>
        <p:txBody>
          <a:bodyPr>
            <a:noAutofit/>
          </a:bodyPr>
          <a:lstStyle/>
          <a:p>
            <a:pPr marL="285750" indent="-285750">
              <a:buFont typeface="Arial" panose="020B0604020202020204" pitchFamily="34" charset="0"/>
              <a:buChar char="•"/>
            </a:pPr>
            <a:r>
              <a:rPr lang="fr-FR" sz="1800" dirty="0"/>
              <a:t>Favoriser une dynamique participative et collaborative pour rompre l’isolement et développer les liens de voisinage. </a:t>
            </a:r>
          </a:p>
          <a:p>
            <a:pPr marL="285750" indent="-285750">
              <a:buFont typeface="Arial" panose="020B0604020202020204" pitchFamily="34" charset="0"/>
              <a:buChar char="•"/>
            </a:pPr>
            <a:r>
              <a:rPr lang="fr-FR" sz="1800" dirty="0"/>
              <a:t>Projet intergénérationnel de logements à destination des personnes âgées, familles monoparentales, jeunes et </a:t>
            </a:r>
            <a:r>
              <a:rPr lang="fr-FR" sz="1800" dirty="0" smtClean="0"/>
              <a:t>étudiants</a:t>
            </a:r>
          </a:p>
          <a:p>
            <a:pPr marL="285750" indent="-285750">
              <a:buFont typeface="Arial" panose="020B0604020202020204" pitchFamily="34" charset="0"/>
              <a:buChar char="•"/>
            </a:pPr>
            <a:r>
              <a:rPr lang="fr-FR" sz="1800" dirty="0" smtClean="0"/>
              <a:t>Fortes dimensions </a:t>
            </a:r>
            <a:r>
              <a:rPr lang="fr-FR" sz="1800" dirty="0"/>
              <a:t>de coopération entre les différentes générations et de lutte contre l’isolement à la fois des personnes âgées et des jeunes.</a:t>
            </a:r>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r>
              <a:rPr lang="fr-FR" sz="1800" b="1" dirty="0"/>
              <a:t>Financement </a:t>
            </a:r>
            <a:r>
              <a:rPr lang="fr-FR" sz="1800" b="1" dirty="0" smtClean="0"/>
              <a:t>via l’actionnariat </a:t>
            </a:r>
            <a:r>
              <a:rPr lang="fr-FR" sz="1800" b="1" dirty="0"/>
              <a:t>solidaire </a:t>
            </a:r>
            <a:r>
              <a:rPr lang="fr-FR" sz="1800" dirty="0" smtClean="0"/>
              <a:t/>
            </a:r>
            <a:br>
              <a:rPr lang="fr-FR" sz="1800" dirty="0" smtClean="0"/>
            </a:br>
            <a:r>
              <a:rPr lang="fr-FR" sz="1800" dirty="0" smtClean="0"/>
              <a:t>Parts </a:t>
            </a:r>
            <a:r>
              <a:rPr lang="fr-FR" sz="1800" dirty="0"/>
              <a:t>sociales d’Entreprendre pour Humaniser la Dépendance</a:t>
            </a:r>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endParaRPr lang="fr-FR" sz="1800" dirty="0"/>
          </a:p>
        </p:txBody>
      </p:sp>
    </p:spTree>
    <p:extLst>
      <p:ext uri="{BB962C8B-B14F-4D97-AF65-F5344CB8AC3E}">
        <p14:creationId xmlns:p14="http://schemas.microsoft.com/office/powerpoint/2010/main" val="3651761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L’image contient peut-être : herbe, plein air et nature">
            <a:extLst>
              <a:ext uri="{FF2B5EF4-FFF2-40B4-BE49-F238E27FC236}">
                <a16:creationId xmlns:a16="http://schemas.microsoft.com/office/drawing/2014/main" id="{AC3912C7-3501-4F49-940D-7B06E21476C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5478" y="1699592"/>
            <a:ext cx="5760000" cy="431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normAutofit/>
          </a:bodyPr>
          <a:lstStyle/>
          <a:p>
            <a:r>
              <a:rPr lang="fr-FR" dirty="0" err="1" smtClean="0"/>
              <a:t>Terrafine</a:t>
            </a:r>
            <a:endParaRPr lang="fr-FR" dirty="0"/>
          </a:p>
        </p:txBody>
      </p:sp>
      <p:sp>
        <p:nvSpPr>
          <p:cNvPr id="3" name="Espace réservé du texte 2"/>
          <p:cNvSpPr>
            <a:spLocks noGrp="1"/>
          </p:cNvSpPr>
          <p:nvPr>
            <p:ph type="body" sz="half" idx="2"/>
          </p:nvPr>
        </p:nvSpPr>
        <p:spPr>
          <a:xfrm>
            <a:off x="481308" y="1699592"/>
            <a:ext cx="5400000" cy="3856382"/>
          </a:xfrm>
        </p:spPr>
        <p:txBody>
          <a:bodyPr>
            <a:normAutofit/>
          </a:bodyPr>
          <a:lstStyle/>
          <a:p>
            <a:pPr marL="285750" indent="-285750">
              <a:buFont typeface="Arial" panose="020B0604020202020204" pitchFamily="34" charset="0"/>
              <a:buChar char="•"/>
            </a:pPr>
            <a:r>
              <a:rPr lang="fr-FR" sz="1800" dirty="0" smtClean="0"/>
              <a:t>Coopérative </a:t>
            </a:r>
            <a:r>
              <a:rPr lang="fr-FR" sz="1800" dirty="0"/>
              <a:t>fondée en 2017</a:t>
            </a:r>
          </a:p>
          <a:p>
            <a:pPr marL="285750" indent="-285750">
              <a:buFont typeface="Arial" panose="020B0604020202020204" pitchFamily="34" charset="0"/>
              <a:buChar char="•"/>
            </a:pPr>
            <a:r>
              <a:rPr lang="fr-FR" sz="1800" dirty="0"/>
              <a:t>Apporter son soutien aux exploitants agricoles en situation de fragilité économique en contrepartie d’un engagement au maintien et au développement de la biodiversité. </a:t>
            </a:r>
          </a:p>
          <a:p>
            <a:pPr marL="285750" indent="-285750">
              <a:buFont typeface="Arial" panose="020B0604020202020204" pitchFamily="34" charset="0"/>
              <a:buChar char="•"/>
            </a:pPr>
            <a:r>
              <a:rPr lang="fr-FR" sz="1800" dirty="0"/>
              <a:t>Participer au développement durable des territoires ruraux en France dans ses dimensions économique, sociale et environnementale. </a:t>
            </a:r>
            <a:endParaRPr lang="fr-FR" sz="1800" dirty="0" smtClean="0"/>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r>
              <a:rPr lang="fr-FR" sz="1800" b="1" dirty="0"/>
              <a:t>Financement via l’actionnariat solidaire </a:t>
            </a:r>
            <a:r>
              <a:rPr lang="fr-FR" sz="1800" dirty="0"/>
              <a:t/>
            </a:r>
            <a:br>
              <a:rPr lang="fr-FR" sz="1800" dirty="0"/>
            </a:br>
            <a:r>
              <a:rPr lang="fr-FR" sz="1800" dirty="0" smtClean="0"/>
              <a:t>Actions non cotées de la coopérative </a:t>
            </a:r>
            <a:r>
              <a:rPr lang="fr-FR" sz="1800" dirty="0" err="1" smtClean="0"/>
              <a:t>Terrafine</a:t>
            </a:r>
            <a:endParaRPr lang="fr-FR" dirty="0"/>
          </a:p>
        </p:txBody>
      </p:sp>
    </p:spTree>
    <p:extLst>
      <p:ext uri="{BB962C8B-B14F-4D97-AF65-F5344CB8AC3E}">
        <p14:creationId xmlns:p14="http://schemas.microsoft.com/office/powerpoint/2010/main" val="1557090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6385" y="2834319"/>
            <a:ext cx="8119231" cy="1325563"/>
          </a:xfrm>
        </p:spPr>
        <p:txBody>
          <a:bodyPr>
            <a:normAutofit/>
          </a:bodyPr>
          <a:lstStyle/>
          <a:p>
            <a:r>
              <a:rPr lang="fr-FR" dirty="0" smtClean="0"/>
              <a:t>COMMENT ÉPARGNER SOLIDAIRE ?</a:t>
            </a:r>
            <a:endParaRPr lang="fr-FR" dirty="0"/>
          </a:p>
        </p:txBody>
      </p:sp>
    </p:spTree>
    <p:extLst>
      <p:ext uri="{BB962C8B-B14F-4D97-AF65-F5344CB8AC3E}">
        <p14:creationId xmlns:p14="http://schemas.microsoft.com/office/powerpoint/2010/main" val="1690214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0"/>
          </p:nvPr>
        </p:nvSpPr>
        <p:spPr>
          <a:xfrm>
            <a:off x="8433583" y="2907792"/>
            <a:ext cx="3441300" cy="2648182"/>
          </a:xfrm>
        </p:spPr>
        <p:txBody>
          <a:bodyPr/>
          <a:lstStyle/>
          <a:p>
            <a:pPr algn="ctr"/>
            <a:r>
              <a:rPr lang="fr-FR" b="1" dirty="0">
                <a:solidFill>
                  <a:srgbClr val="034631"/>
                </a:solidFill>
              </a:rPr>
              <a:t>Via son entreprise</a:t>
            </a:r>
          </a:p>
          <a:p>
            <a:pPr algn="ctr"/>
            <a:r>
              <a:rPr lang="fr-FR" dirty="0"/>
              <a:t>En souscrivant un FONDS D’ÉPARGNE SALARIALE SOLIDAIRE (FCPES) dans le cadre de votre PEE ou PERCO.</a:t>
            </a:r>
          </a:p>
          <a:p>
            <a:pPr algn="ctr"/>
            <a:endParaRPr lang="fr-FR" dirty="0"/>
          </a:p>
        </p:txBody>
      </p:sp>
      <p:sp>
        <p:nvSpPr>
          <p:cNvPr id="3" name="Espace réservé du texte 2"/>
          <p:cNvSpPr>
            <a:spLocks noGrp="1"/>
          </p:cNvSpPr>
          <p:nvPr>
            <p:ph type="body" sz="half" idx="11"/>
          </p:nvPr>
        </p:nvSpPr>
        <p:spPr>
          <a:xfrm>
            <a:off x="4454770" y="2907792"/>
            <a:ext cx="3441300" cy="2648182"/>
          </a:xfrm>
        </p:spPr>
        <p:txBody>
          <a:bodyPr/>
          <a:lstStyle/>
          <a:p>
            <a:pPr algn="ctr"/>
            <a:r>
              <a:rPr lang="fr-FR" b="1" dirty="0">
                <a:solidFill>
                  <a:srgbClr val="034631"/>
                </a:solidFill>
              </a:rPr>
              <a:t>Via une entreprise solidaire</a:t>
            </a:r>
          </a:p>
          <a:p>
            <a:pPr algn="ctr"/>
            <a:r>
              <a:rPr lang="fr-FR" dirty="0"/>
              <a:t>En souscrivant des PARTS DE SON CAPITAL (actions ou parts sociales).</a:t>
            </a:r>
          </a:p>
          <a:p>
            <a:endParaRPr lang="fr-FR" dirty="0"/>
          </a:p>
        </p:txBody>
      </p:sp>
      <p:sp>
        <p:nvSpPr>
          <p:cNvPr id="4" name="Espace réservé du texte 3"/>
          <p:cNvSpPr>
            <a:spLocks noGrp="1"/>
          </p:cNvSpPr>
          <p:nvPr>
            <p:ph type="body" sz="half" idx="2"/>
          </p:nvPr>
        </p:nvSpPr>
        <p:spPr>
          <a:xfrm>
            <a:off x="481309" y="2907792"/>
            <a:ext cx="3441300" cy="2648182"/>
          </a:xfrm>
        </p:spPr>
        <p:txBody>
          <a:bodyPr/>
          <a:lstStyle/>
          <a:p>
            <a:pPr algn="ctr"/>
            <a:r>
              <a:rPr lang="fr-FR" b="1" dirty="0">
                <a:solidFill>
                  <a:srgbClr val="034631"/>
                </a:solidFill>
              </a:rPr>
              <a:t>Via sa banque ou mutuelle d’assurance</a:t>
            </a:r>
          </a:p>
          <a:p>
            <a:pPr algn="ctr"/>
            <a:r>
              <a:rPr lang="fr-FR" dirty="0"/>
              <a:t>En souscrivant un PLACEMENT D’ÉPARGNE SOLIDAIRE (un livret, une assurance-vie, un FCP, une SICAV, un compte à terme,…).</a:t>
            </a:r>
          </a:p>
          <a:p>
            <a:endParaRPr lang="fr-FR" dirty="0"/>
          </a:p>
        </p:txBody>
      </p:sp>
      <p:sp>
        <p:nvSpPr>
          <p:cNvPr id="5" name="Titre 4"/>
          <p:cNvSpPr>
            <a:spLocks noGrp="1"/>
          </p:cNvSpPr>
          <p:nvPr>
            <p:ph type="title"/>
          </p:nvPr>
        </p:nvSpPr>
        <p:spPr/>
        <p:txBody>
          <a:bodyPr/>
          <a:lstStyle/>
          <a:p>
            <a:r>
              <a:rPr lang="fr-FR" dirty="0" smtClean="0"/>
              <a:t>COMMENT ÉPARGNER SOLIDAIRE ?</a:t>
            </a:r>
            <a:endParaRPr lang="fr-FR" dirty="0"/>
          </a:p>
        </p:txBody>
      </p:sp>
      <p:pic>
        <p:nvPicPr>
          <p:cNvPr id="6" name="Image 3">
            <a:extLst>
              <a:ext uri="{FF2B5EF4-FFF2-40B4-BE49-F238E27FC236}">
                <a16:creationId xmlns:a16="http://schemas.microsoft.com/office/drawing/2014/main" id="{83F9E03D-5B21-46A2-A6F8-505B9621D832}"/>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61415" y="1746075"/>
            <a:ext cx="1081088"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0" descr="entreprise-solidaire.png">
            <a:extLst>
              <a:ext uri="{FF2B5EF4-FFF2-40B4-BE49-F238E27FC236}">
                <a16:creationId xmlns:a16="http://schemas.microsoft.com/office/drawing/2014/main" id="{D3A6F3ED-6D65-434A-B041-306256D41FC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03036" y="1817512"/>
            <a:ext cx="950913" cy="865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 name="Image 5">
            <a:extLst>
              <a:ext uri="{FF2B5EF4-FFF2-40B4-BE49-F238E27FC236}">
                <a16:creationId xmlns:a16="http://schemas.microsoft.com/office/drawing/2014/main" id="{F4A46684-EDE1-4A6E-AD23-77D24BE6207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14482" y="1757695"/>
            <a:ext cx="10795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984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smtClean="0"/>
              <a:t>Un collectif</a:t>
            </a:r>
            <a:endParaRPr lang="fr-FR" dirty="0"/>
          </a:p>
        </p:txBody>
      </p:sp>
      <p:sp>
        <p:nvSpPr>
          <p:cNvPr id="3" name="Espace réservé du contenu 2"/>
          <p:cNvSpPr>
            <a:spLocks noGrp="1"/>
          </p:cNvSpPr>
          <p:nvPr>
            <p:ph sz="half" idx="2"/>
          </p:nvPr>
        </p:nvSpPr>
        <p:spPr/>
        <p:txBody>
          <a:bodyPr>
            <a:normAutofit fontScale="85000" lnSpcReduction="10000"/>
          </a:bodyPr>
          <a:lstStyle/>
          <a:p>
            <a:r>
              <a:rPr lang="fr-FR" dirty="0"/>
              <a:t>qui rassemble des établissements financiers engagés dans une démarche de solidarité.</a:t>
            </a:r>
          </a:p>
          <a:p>
            <a:endParaRPr lang="fr-FR" dirty="0"/>
          </a:p>
          <a:p>
            <a:r>
              <a:rPr lang="fr-FR" dirty="0"/>
              <a:t>qui rassemble des entreprises solidaires à forte utilité sociale et/ou environnementale.</a:t>
            </a:r>
          </a:p>
          <a:p>
            <a:endParaRPr lang="fr-FR" dirty="0"/>
          </a:p>
          <a:p>
            <a:r>
              <a:rPr lang="fr-FR" dirty="0"/>
              <a:t>ayant pour mission principale la promotion de la finance solidaire.</a:t>
            </a:r>
          </a:p>
          <a:p>
            <a:endParaRPr lang="fr-FR" dirty="0"/>
          </a:p>
        </p:txBody>
      </p:sp>
      <p:sp>
        <p:nvSpPr>
          <p:cNvPr id="4" name="Espace réservé du texte 3"/>
          <p:cNvSpPr>
            <a:spLocks noGrp="1"/>
          </p:cNvSpPr>
          <p:nvPr>
            <p:ph type="body" sz="quarter" idx="3"/>
          </p:nvPr>
        </p:nvSpPr>
        <p:spPr/>
        <p:txBody>
          <a:bodyPr/>
          <a:lstStyle/>
          <a:p>
            <a:r>
              <a:rPr lang="fr-FR" dirty="0" smtClean="0"/>
              <a:t>Un label</a:t>
            </a:r>
            <a:endParaRPr lang="fr-FR" dirty="0"/>
          </a:p>
        </p:txBody>
      </p:sp>
      <p:sp>
        <p:nvSpPr>
          <p:cNvPr id="5" name="Espace réservé du contenu 4"/>
          <p:cNvSpPr>
            <a:spLocks noGrp="1"/>
          </p:cNvSpPr>
          <p:nvPr>
            <p:ph sz="quarter" idx="4"/>
          </p:nvPr>
        </p:nvSpPr>
        <p:spPr/>
        <p:txBody>
          <a:bodyPr>
            <a:normAutofit fontScale="77500" lnSpcReduction="20000"/>
          </a:bodyPr>
          <a:lstStyle/>
          <a:p>
            <a:r>
              <a:rPr lang="fr-FR" dirty="0"/>
              <a:t>un gage de confiance qui facilite et garantit le choix de l’épargnant.</a:t>
            </a:r>
          </a:p>
          <a:p>
            <a:endParaRPr lang="fr-FR" dirty="0"/>
          </a:p>
          <a:p>
            <a:r>
              <a:rPr lang="fr-FR" dirty="0"/>
              <a:t>assurant aux épargnants qu’ils contribuent réellement au financement d’activités génératrices de plus-values sociales et environnementales.</a:t>
            </a:r>
          </a:p>
          <a:p>
            <a:endParaRPr lang="fr-FR" dirty="0"/>
          </a:p>
          <a:p>
            <a:r>
              <a:rPr lang="fr-FR" dirty="0"/>
              <a:t>attestant de l’engagement de l’intermédiaire financier à donner une information fiable sur le produit  labellisé et les activités soutenues</a:t>
            </a:r>
          </a:p>
        </p:txBody>
      </p:sp>
      <p:sp>
        <p:nvSpPr>
          <p:cNvPr id="6" name="Titre 5"/>
          <p:cNvSpPr>
            <a:spLocks noGrp="1"/>
          </p:cNvSpPr>
          <p:nvPr>
            <p:ph type="title"/>
          </p:nvPr>
        </p:nvSpPr>
        <p:spPr>
          <a:xfrm>
            <a:off x="481309" y="266858"/>
            <a:ext cx="10865202" cy="1325563"/>
          </a:xfrm>
        </p:spPr>
        <p:txBody>
          <a:bodyPr/>
          <a:lstStyle/>
          <a:p>
            <a:r>
              <a:rPr lang="fr-FR" dirty="0" smtClean="0"/>
              <a:t>FAIR, LE COLLECTIF DES ACTEURS </a:t>
            </a:r>
            <a:br>
              <a:rPr lang="fr-FR" dirty="0" smtClean="0"/>
            </a:br>
            <a:r>
              <a:rPr lang="fr-FR" dirty="0" smtClean="0"/>
              <a:t>DE LA FINANCE À IMPACT SOCIAL</a:t>
            </a:r>
            <a:endParaRPr lang="fr-FR" dirty="0"/>
          </a:p>
        </p:txBody>
      </p:sp>
      <p:pic>
        <p:nvPicPr>
          <p:cNvPr id="7" name="Image 2">
            <a:extLst>
              <a:ext uri="{FF2B5EF4-FFF2-40B4-BE49-F238E27FC236}">
                <a16:creationId xmlns:a16="http://schemas.microsoft.com/office/drawing/2014/main" id="{18F2DAB9-F150-4CE1-8652-EA4B7AFA667C}"/>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44650" y="1292225"/>
            <a:ext cx="1227138" cy="122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2">
            <a:extLst>
              <a:ext uri="{FF2B5EF4-FFF2-40B4-BE49-F238E27FC236}">
                <a16:creationId xmlns:a16="http://schemas.microsoft.com/office/drawing/2014/main" id="{6CC7ADE2-307E-4B73-813B-C4AF7185B76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96025" y="1162050"/>
            <a:ext cx="15414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5036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a:xfrm>
            <a:off x="463754" y="2501284"/>
            <a:ext cx="5157787" cy="823912"/>
          </a:xfrm>
        </p:spPr>
        <p:txBody>
          <a:bodyPr/>
          <a:lstStyle/>
          <a:p>
            <a:r>
              <a:rPr lang="fr-FR" dirty="0" smtClean="0"/>
              <a:t>Un collectif</a:t>
            </a:r>
            <a:endParaRPr lang="fr-FR" dirty="0"/>
          </a:p>
        </p:txBody>
      </p:sp>
      <p:pic>
        <p:nvPicPr>
          <p:cNvPr id="9" name="Espace réservé du contenu 8"/>
          <p:cNvPicPr>
            <a:picLocks noGrp="1" noChangeAspect="1"/>
          </p:cNvPicPr>
          <p:nvPr>
            <p:ph sz="half" idx="2"/>
          </p:nvPr>
        </p:nvPicPr>
        <p:blipFill rotWithShape="1">
          <a:blip r:embed="rId2" cstate="email">
            <a:extLst>
              <a:ext uri="{28A0092B-C50C-407E-A947-70E740481C1C}">
                <a14:useLocalDpi xmlns:a14="http://schemas.microsoft.com/office/drawing/2010/main"/>
              </a:ext>
            </a:extLst>
          </a:blip>
          <a:srcRect/>
          <a:stretch/>
        </p:blipFill>
        <p:spPr>
          <a:xfrm>
            <a:off x="1512203" y="1514208"/>
            <a:ext cx="3282696" cy="1399032"/>
          </a:xfrm>
        </p:spPr>
      </p:pic>
      <p:sp>
        <p:nvSpPr>
          <p:cNvPr id="4" name="Espace réservé du texte 3"/>
          <p:cNvSpPr>
            <a:spLocks noGrp="1"/>
          </p:cNvSpPr>
          <p:nvPr>
            <p:ph type="body" sz="quarter" idx="3"/>
          </p:nvPr>
        </p:nvSpPr>
        <p:spPr>
          <a:xfrm>
            <a:off x="6163323" y="2503370"/>
            <a:ext cx="5183188" cy="823912"/>
          </a:xfrm>
        </p:spPr>
        <p:txBody>
          <a:bodyPr/>
          <a:lstStyle/>
          <a:p>
            <a:r>
              <a:rPr lang="fr-FR" dirty="0" smtClean="0"/>
              <a:t>Un label</a:t>
            </a:r>
            <a:endParaRPr lang="fr-FR" dirty="0"/>
          </a:p>
        </p:txBody>
      </p:sp>
      <p:sp>
        <p:nvSpPr>
          <p:cNvPr id="5" name="Espace réservé du contenu 4"/>
          <p:cNvSpPr>
            <a:spLocks noGrp="1"/>
          </p:cNvSpPr>
          <p:nvPr>
            <p:ph sz="quarter" idx="4"/>
          </p:nvPr>
        </p:nvSpPr>
        <p:spPr>
          <a:xfrm>
            <a:off x="6163323" y="3327282"/>
            <a:ext cx="5183188" cy="2936358"/>
          </a:xfrm>
        </p:spPr>
        <p:txBody>
          <a:bodyPr>
            <a:normAutofit/>
          </a:bodyPr>
          <a:lstStyle/>
          <a:p>
            <a:r>
              <a:rPr lang="fr-FR" sz="1800" dirty="0"/>
              <a:t>un gage de confiance qui facilite et garantit le choix de l’épargnant</a:t>
            </a:r>
            <a:r>
              <a:rPr lang="fr-FR" sz="1800" dirty="0" smtClean="0"/>
              <a:t>.</a:t>
            </a:r>
            <a:endParaRPr lang="fr-FR" sz="1800" dirty="0"/>
          </a:p>
          <a:p>
            <a:r>
              <a:rPr lang="fr-FR" sz="1800" dirty="0"/>
              <a:t>assurant aux épargnants qu’ils contribuent réellement au financement d’activités génératrices de plus-values sociales et environnementales</a:t>
            </a:r>
            <a:r>
              <a:rPr lang="fr-FR" sz="1800" dirty="0" smtClean="0"/>
              <a:t>.</a:t>
            </a:r>
            <a:endParaRPr lang="fr-FR" sz="1800" dirty="0"/>
          </a:p>
          <a:p>
            <a:r>
              <a:rPr lang="fr-FR" sz="1800" dirty="0"/>
              <a:t>attestant de l’engagement de l’intermédiaire financier à donner une information fiable sur le produit  labellisé et les activités soutenues</a:t>
            </a:r>
          </a:p>
          <a:p>
            <a:endParaRPr lang="fr-FR" sz="1800" dirty="0"/>
          </a:p>
        </p:txBody>
      </p:sp>
      <p:sp>
        <p:nvSpPr>
          <p:cNvPr id="6" name="Titre 5"/>
          <p:cNvSpPr>
            <a:spLocks noGrp="1"/>
          </p:cNvSpPr>
          <p:nvPr>
            <p:ph type="title"/>
          </p:nvPr>
        </p:nvSpPr>
        <p:spPr/>
        <p:txBody>
          <a:bodyPr/>
          <a:lstStyle/>
          <a:p>
            <a:r>
              <a:rPr lang="fr-FR" dirty="0"/>
              <a:t>FAIR, LE COLLECTIF DES ACTEURS </a:t>
            </a:r>
            <a:br>
              <a:rPr lang="fr-FR" dirty="0"/>
            </a:br>
            <a:r>
              <a:rPr lang="fr-FR" dirty="0"/>
              <a:t>DE LA FINANCE À IMPACT SOCIAL</a:t>
            </a:r>
          </a:p>
        </p:txBody>
      </p:sp>
      <p:pic>
        <p:nvPicPr>
          <p:cNvPr id="7" name="Image 12">
            <a:extLst>
              <a:ext uri="{FF2B5EF4-FFF2-40B4-BE49-F238E27FC236}">
                <a16:creationId xmlns:a16="http://schemas.microsoft.com/office/drawing/2014/main" id="{6CC7ADE2-307E-4B73-813B-C4AF7185B76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37488" y="1393993"/>
            <a:ext cx="15414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contenu 4"/>
          <p:cNvSpPr txBox="1">
            <a:spLocks/>
          </p:cNvSpPr>
          <p:nvPr/>
        </p:nvSpPr>
        <p:spPr>
          <a:xfrm>
            <a:off x="481309" y="3325196"/>
            <a:ext cx="5183188" cy="29363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smtClean="0"/>
              <a:t>fédérateur </a:t>
            </a:r>
            <a:r>
              <a:rPr lang="fr-FR" sz="1800" dirty="0"/>
              <a:t>des acteurs de la finance à impact social en France et pôle d’expertise français dans ce domaine à </a:t>
            </a:r>
            <a:r>
              <a:rPr lang="fr-FR" sz="1800" dirty="0" smtClean="0"/>
              <a:t>l’international</a:t>
            </a:r>
          </a:p>
          <a:p>
            <a:r>
              <a:rPr lang="fr-FR" sz="1800" dirty="0"/>
              <a:t>q</a:t>
            </a:r>
            <a:r>
              <a:rPr lang="fr-FR" sz="1800" dirty="0" smtClean="0"/>
              <a:t>ui </a:t>
            </a:r>
            <a:r>
              <a:rPr lang="fr-FR" sz="1800" dirty="0"/>
              <a:t>r</a:t>
            </a:r>
            <a:r>
              <a:rPr lang="fr-FR" sz="1800" dirty="0" smtClean="0"/>
              <a:t>assemble </a:t>
            </a:r>
            <a:r>
              <a:rPr lang="fr-FR" sz="1800" dirty="0"/>
              <a:t>plus de 110 entreprises solidaires, banques, sociétés de gestion, ONG, grandes écoles et personnalités </a:t>
            </a:r>
            <a:r>
              <a:rPr lang="fr-FR" sz="1800" dirty="0" smtClean="0"/>
              <a:t>engagées</a:t>
            </a:r>
            <a:endParaRPr lang="fr-FR" sz="1800" dirty="0"/>
          </a:p>
          <a:p>
            <a:r>
              <a:rPr lang="fr-FR" sz="1800" dirty="0"/>
              <a:t>n</a:t>
            </a:r>
            <a:r>
              <a:rPr lang="fr-FR" sz="1800" dirty="0" smtClean="0"/>
              <a:t>é en 2021 de </a:t>
            </a:r>
            <a:r>
              <a:rPr lang="fr-FR" sz="1800" dirty="0"/>
              <a:t>la fusion entre </a:t>
            </a:r>
            <a:r>
              <a:rPr lang="fr-FR" sz="1800" dirty="0" err="1"/>
              <a:t>Finansol</a:t>
            </a:r>
            <a:r>
              <a:rPr lang="fr-FR" sz="1800" dirty="0"/>
              <a:t>, acteur historique, et l’</a:t>
            </a:r>
            <a:r>
              <a:rPr lang="fr-FR" sz="1800" dirty="0" err="1"/>
              <a:t>iiLab</a:t>
            </a:r>
            <a:r>
              <a:rPr lang="fr-FR" sz="1800" dirty="0"/>
              <a:t>, laboratoire d’innovation sur l’impact. </a:t>
            </a:r>
            <a:endParaRPr lang="fr-FR" sz="1800" dirty="0" smtClean="0"/>
          </a:p>
        </p:txBody>
      </p:sp>
    </p:spTree>
    <p:extLst>
      <p:ext uri="{BB962C8B-B14F-4D97-AF65-F5344CB8AC3E}">
        <p14:creationId xmlns:p14="http://schemas.microsoft.com/office/powerpoint/2010/main" val="21172035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246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QU’EST-CE QUE LA FINANCE SOLIDAIRE ?</a:t>
            </a:r>
            <a:endParaRPr lang="fr-FR" dirty="0"/>
          </a:p>
        </p:txBody>
      </p:sp>
      <p:sp>
        <p:nvSpPr>
          <p:cNvPr id="3" name="Espace réservé du texte 2"/>
          <p:cNvSpPr>
            <a:spLocks noGrp="1"/>
          </p:cNvSpPr>
          <p:nvPr>
            <p:ph type="body" sz="half" idx="2"/>
          </p:nvPr>
        </p:nvSpPr>
        <p:spPr>
          <a:xfrm>
            <a:off x="481309" y="4545106"/>
            <a:ext cx="11228337" cy="1010868"/>
          </a:xfrm>
        </p:spPr>
        <p:txBody>
          <a:bodyPr/>
          <a:lstStyle/>
          <a:p>
            <a:r>
              <a:rPr lang="fr-FR" sz="2000" b="1" dirty="0"/>
              <a:t>C’est le circuit reliant un épargnant solidaire au projet </a:t>
            </a:r>
            <a:r>
              <a:rPr lang="fr-FR" sz="2000" dirty="0"/>
              <a:t>à forte utilité sociale et/ou environnementale qu’il a permis de financer grâce à son argent. </a:t>
            </a:r>
          </a:p>
          <a:p>
            <a:endParaRPr lang="fr-FR" dirty="0"/>
          </a:p>
        </p:txBody>
      </p:sp>
      <p:pic>
        <p:nvPicPr>
          <p:cNvPr id="5" name="Image 2">
            <a:extLst>
              <a:ext uri="{FF2B5EF4-FFF2-40B4-BE49-F238E27FC236}">
                <a16:creationId xmlns:a16="http://schemas.microsoft.com/office/drawing/2014/main" id="{D65C38A6-CA25-417A-936A-97BA850066E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auto">
          <a:xfrm>
            <a:off x="358667" y="1804371"/>
            <a:ext cx="11265688" cy="2528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79854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5503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262738-8739-5140-B5EF-0DC4B47D568F}"/>
              </a:ext>
            </a:extLst>
          </p:cNvPr>
          <p:cNvSpPr>
            <a:spLocks noGrp="1"/>
          </p:cNvSpPr>
          <p:nvPr>
            <p:ph type="title"/>
          </p:nvPr>
        </p:nvSpPr>
        <p:spPr/>
        <p:txBody>
          <a:bodyPr/>
          <a:lstStyle/>
          <a:p>
            <a:endParaRPr lang="fr-FR" dirty="0"/>
          </a:p>
        </p:txBody>
      </p:sp>
    </p:spTree>
    <p:extLst>
      <p:ext uri="{BB962C8B-B14F-4D97-AF65-F5344CB8AC3E}">
        <p14:creationId xmlns:p14="http://schemas.microsoft.com/office/powerpoint/2010/main" val="1039141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 PROJET À FORTE UTILITÉ SOCIALE ET/OU ENVIRONNEMENTALE, C’EST QUOI ?</a:t>
            </a:r>
          </a:p>
        </p:txBody>
      </p:sp>
      <p:sp>
        <p:nvSpPr>
          <p:cNvPr id="3" name="Espace réservé du texte 2"/>
          <p:cNvSpPr>
            <a:spLocks noGrp="1"/>
          </p:cNvSpPr>
          <p:nvPr>
            <p:ph type="body" sz="half" idx="2"/>
          </p:nvPr>
        </p:nvSpPr>
        <p:spPr>
          <a:xfrm>
            <a:off x="481309" y="1699592"/>
            <a:ext cx="11228337" cy="711914"/>
          </a:xfrm>
        </p:spPr>
        <p:txBody>
          <a:bodyPr/>
          <a:lstStyle/>
          <a:p>
            <a:r>
              <a:rPr lang="fr-FR" dirty="0"/>
              <a:t>Ce sont des entreprises ou associations, porteuses d’un </a:t>
            </a:r>
            <a:r>
              <a:rPr lang="fr-FR" b="1" dirty="0"/>
              <a:t>projet économique générant une plus-value pour la collectivité. </a:t>
            </a:r>
          </a:p>
          <a:p>
            <a:endParaRPr lang="fr-FR" dirty="0"/>
          </a:p>
        </p:txBody>
      </p:sp>
      <p:sp>
        <p:nvSpPr>
          <p:cNvPr id="5" name="Rectangle 10">
            <a:extLst>
              <a:ext uri="{FF2B5EF4-FFF2-40B4-BE49-F238E27FC236}">
                <a16:creationId xmlns:a16="http://schemas.microsoft.com/office/drawing/2014/main" id="{47BF3F5D-4C84-4BB9-A3F0-88F55FF2C057}"/>
              </a:ext>
            </a:extLst>
          </p:cNvPr>
          <p:cNvSpPr>
            <a:spLocks noChangeArrowheads="1"/>
          </p:cNvSpPr>
          <p:nvPr/>
        </p:nvSpPr>
        <p:spPr bwMode="auto">
          <a:xfrm>
            <a:off x="5173590" y="3446592"/>
            <a:ext cx="234000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lvl="1" algn="ctr">
              <a:buClr>
                <a:schemeClr val="bg1"/>
              </a:buClr>
            </a:pPr>
            <a:r>
              <a:rPr lang="fr-FR" altLang="fr-FR" sz="1600" b="1" dirty="0" smtClean="0">
                <a:solidFill>
                  <a:srgbClr val="034631"/>
                </a:solidFill>
                <a:latin typeface="+mn-lt"/>
                <a:cs typeface="Arial" panose="020B0604020202020204" pitchFamily="34" charset="0"/>
              </a:rPr>
              <a:t>Activités </a:t>
            </a:r>
          </a:p>
          <a:p>
            <a:pPr marL="0" lvl="1" algn="ctr">
              <a:spcAft>
                <a:spcPts val="600"/>
              </a:spcAft>
              <a:buClr>
                <a:schemeClr val="bg1"/>
              </a:buClr>
            </a:pPr>
            <a:r>
              <a:rPr lang="fr-FR" altLang="fr-FR" sz="1600" b="1" dirty="0">
                <a:solidFill>
                  <a:srgbClr val="034631"/>
                </a:solidFill>
                <a:latin typeface="+mn-lt"/>
                <a:cs typeface="Arial" panose="020B0604020202020204" pitchFamily="34" charset="0"/>
              </a:rPr>
              <a:t>é</a:t>
            </a:r>
            <a:r>
              <a:rPr lang="fr-FR" altLang="fr-FR" sz="1600" b="1" dirty="0" smtClean="0">
                <a:solidFill>
                  <a:srgbClr val="034631"/>
                </a:solidFill>
                <a:latin typeface="+mn-lt"/>
                <a:cs typeface="Arial" panose="020B0604020202020204" pitchFamily="34" charset="0"/>
              </a:rPr>
              <a:t>cologiques</a:t>
            </a:r>
          </a:p>
          <a:p>
            <a:pPr algn="ctr" eaLnBrk="1" hangingPunct="1"/>
            <a:r>
              <a:rPr lang="fr-FR" altLang="fr-FR" sz="1600" dirty="0">
                <a:latin typeface="+mn-lt"/>
                <a:cs typeface="Arial" panose="020B0604020202020204" pitchFamily="34" charset="0"/>
              </a:rPr>
              <a:t>E</a:t>
            </a:r>
            <a:r>
              <a:rPr lang="fr-FR" altLang="fr-FR" sz="1600" dirty="0" smtClean="0">
                <a:latin typeface="+mn-lt"/>
                <a:cs typeface="Arial" panose="020B0604020202020204" pitchFamily="34" charset="0"/>
              </a:rPr>
              <a:t>nergies</a:t>
            </a:r>
            <a:endParaRPr lang="fr-FR" altLang="fr-FR" sz="1600" dirty="0">
              <a:latin typeface="+mn-lt"/>
              <a:cs typeface="Arial" panose="020B0604020202020204" pitchFamily="34" charset="0"/>
            </a:endParaRPr>
          </a:p>
          <a:p>
            <a:pPr algn="ctr" eaLnBrk="1" hangingPunct="1"/>
            <a:r>
              <a:rPr lang="fr-FR" altLang="fr-FR" sz="1600" dirty="0">
                <a:latin typeface="+mn-lt"/>
                <a:cs typeface="Arial" panose="020B0604020202020204" pitchFamily="34" charset="0"/>
              </a:rPr>
              <a:t>renouvelables, agriculture biologique </a:t>
            </a:r>
            <a:endParaRPr lang="fr-FR" altLang="fr-FR" sz="1600" dirty="0" smtClean="0">
              <a:latin typeface="+mn-lt"/>
              <a:cs typeface="Arial" panose="020B0604020202020204" pitchFamily="34" charset="0"/>
            </a:endParaRPr>
          </a:p>
          <a:p>
            <a:pPr algn="ctr" eaLnBrk="1" hangingPunct="1"/>
            <a:r>
              <a:rPr lang="fr-FR" altLang="fr-FR" sz="1600" dirty="0" smtClean="0">
                <a:latin typeface="+mn-lt"/>
                <a:cs typeface="Arial" panose="020B0604020202020204" pitchFamily="34" charset="0"/>
              </a:rPr>
              <a:t>et </a:t>
            </a:r>
            <a:r>
              <a:rPr lang="fr-FR" altLang="fr-FR" sz="1600" dirty="0">
                <a:latin typeface="+mn-lt"/>
                <a:cs typeface="Arial" panose="020B0604020202020204" pitchFamily="34" charset="0"/>
              </a:rPr>
              <a:t>circuits courts, </a:t>
            </a:r>
            <a:endParaRPr lang="fr-FR" altLang="fr-FR" sz="1600" dirty="0" smtClean="0">
              <a:latin typeface="+mn-lt"/>
              <a:cs typeface="Arial" panose="020B0604020202020204" pitchFamily="34" charset="0"/>
            </a:endParaRPr>
          </a:p>
          <a:p>
            <a:pPr algn="ctr" eaLnBrk="1" hangingPunct="1"/>
            <a:r>
              <a:rPr lang="fr-FR" altLang="fr-FR" sz="1600" dirty="0" err="1" smtClean="0">
                <a:latin typeface="+mn-lt"/>
                <a:cs typeface="Arial" panose="020B0604020202020204" pitchFamily="34" charset="0"/>
              </a:rPr>
              <a:t>éco-construction</a:t>
            </a:r>
            <a:r>
              <a:rPr lang="fr-FR" altLang="fr-FR" sz="1600" dirty="0">
                <a:latin typeface="+mn-lt"/>
                <a:cs typeface="Arial" panose="020B0604020202020204" pitchFamily="34" charset="0"/>
              </a:rPr>
              <a:t>…</a:t>
            </a:r>
          </a:p>
        </p:txBody>
      </p:sp>
      <p:sp>
        <p:nvSpPr>
          <p:cNvPr id="7" name="Rectangle 10">
            <a:extLst>
              <a:ext uri="{FF2B5EF4-FFF2-40B4-BE49-F238E27FC236}">
                <a16:creationId xmlns:a16="http://schemas.microsoft.com/office/drawing/2014/main" id="{2DE0619A-15CB-4D2E-8554-643183553A4C}"/>
              </a:ext>
            </a:extLst>
          </p:cNvPr>
          <p:cNvSpPr>
            <a:spLocks noChangeArrowheads="1"/>
          </p:cNvSpPr>
          <p:nvPr/>
        </p:nvSpPr>
        <p:spPr bwMode="auto">
          <a:xfrm>
            <a:off x="7707745" y="3446592"/>
            <a:ext cx="1980000" cy="238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lvl="1" algn="ctr">
              <a:spcAft>
                <a:spcPts val="600"/>
              </a:spcAft>
              <a:buClr>
                <a:schemeClr val="bg1"/>
              </a:buClr>
              <a:buFont typeface="Arial" panose="020B0604020202020204" pitchFamily="34" charset="0"/>
              <a:buNone/>
            </a:pPr>
            <a:r>
              <a:rPr lang="fr-FR" altLang="fr-FR" sz="1600" b="1" dirty="0" smtClean="0">
                <a:solidFill>
                  <a:srgbClr val="034631"/>
                </a:solidFill>
                <a:latin typeface="+mn-lt"/>
                <a:cs typeface="Arial" panose="020B0604020202020204" pitchFamily="34" charset="0"/>
              </a:rPr>
              <a:t>Entrepreneuriat dans les pays en développement</a:t>
            </a:r>
          </a:p>
          <a:p>
            <a:pPr marL="0" lvl="1" algn="ctr" eaLnBrk="1" hangingPunct="1">
              <a:buClr>
                <a:schemeClr val="bg1"/>
              </a:buClr>
            </a:pPr>
            <a:r>
              <a:rPr lang="fr-FR" altLang="fr-FR" sz="1600" dirty="0" smtClean="0">
                <a:latin typeface="+mn-lt"/>
                <a:cs typeface="Arial" panose="020B0604020202020204" pitchFamily="34" charset="0"/>
              </a:rPr>
              <a:t>Commerce </a:t>
            </a:r>
            <a:r>
              <a:rPr lang="fr-FR" altLang="fr-FR" sz="1600" dirty="0">
                <a:latin typeface="+mn-lt"/>
                <a:cs typeface="Arial" panose="020B0604020202020204" pitchFamily="34" charset="0"/>
              </a:rPr>
              <a:t>équitable, microcrédit… </a:t>
            </a:r>
          </a:p>
          <a:p>
            <a:pPr marL="0" lvl="1" algn="ctr" eaLnBrk="1" hangingPunct="1">
              <a:buClr>
                <a:schemeClr val="bg1"/>
              </a:buClr>
            </a:pPr>
            <a:endParaRPr lang="fr-FR" altLang="fr-FR" sz="1600" dirty="0">
              <a:latin typeface="+mn-lt"/>
              <a:cs typeface="Arial" panose="020B0604020202020204" pitchFamily="34" charset="0"/>
            </a:endParaRPr>
          </a:p>
          <a:p>
            <a:pPr marL="0" lvl="1" algn="ctr" eaLnBrk="1" hangingPunct="1">
              <a:buClr>
                <a:schemeClr val="bg1"/>
              </a:buClr>
            </a:pPr>
            <a:endParaRPr lang="fr-FR" altLang="fr-FR" sz="1600" dirty="0">
              <a:latin typeface="+mn-lt"/>
              <a:cs typeface="Arial" panose="020B0604020202020204" pitchFamily="34" charset="0"/>
            </a:endParaRPr>
          </a:p>
          <a:p>
            <a:pPr marL="0" lvl="1" algn="ctr" eaLnBrk="1" hangingPunct="1">
              <a:buClr>
                <a:schemeClr val="bg1"/>
              </a:buClr>
            </a:pPr>
            <a:endParaRPr lang="fr-FR" altLang="fr-FR" sz="1600" dirty="0">
              <a:latin typeface="+mn-lt"/>
              <a:cs typeface="Arial" panose="020B0604020202020204" pitchFamily="34" charset="0"/>
            </a:endParaRPr>
          </a:p>
          <a:p>
            <a:pPr eaLnBrk="1" hangingPunct="1">
              <a:buFontTx/>
              <a:buChar char="-"/>
            </a:pPr>
            <a:endParaRPr lang="fr-FR" altLang="fr-FR" sz="1600" b="1" dirty="0">
              <a:latin typeface="+mn-lt"/>
              <a:cs typeface="Arial" panose="020B0604020202020204" pitchFamily="34" charset="0"/>
            </a:endParaRPr>
          </a:p>
        </p:txBody>
      </p:sp>
      <p:sp>
        <p:nvSpPr>
          <p:cNvPr id="10" name="Rectangle 10">
            <a:extLst>
              <a:ext uri="{FF2B5EF4-FFF2-40B4-BE49-F238E27FC236}">
                <a16:creationId xmlns:a16="http://schemas.microsoft.com/office/drawing/2014/main" id="{B56435C7-8F4D-4A26-9C17-82AB6B29BBFC}"/>
              </a:ext>
            </a:extLst>
          </p:cNvPr>
          <p:cNvSpPr>
            <a:spLocks noChangeArrowheads="1"/>
          </p:cNvSpPr>
          <p:nvPr/>
        </p:nvSpPr>
        <p:spPr bwMode="auto">
          <a:xfrm>
            <a:off x="9881900" y="3437447"/>
            <a:ext cx="1980000"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lvl="1" algn="ctr">
              <a:spcAft>
                <a:spcPts val="600"/>
              </a:spcAft>
              <a:buClr>
                <a:schemeClr val="bg1"/>
              </a:buClr>
            </a:pPr>
            <a:r>
              <a:rPr lang="fr-FR" altLang="fr-FR" sz="1600" b="1" dirty="0" smtClean="0">
                <a:solidFill>
                  <a:srgbClr val="034631"/>
                </a:solidFill>
                <a:latin typeface="+mn-lt"/>
                <a:cs typeface="Arial" panose="020B0604020202020204" pitchFamily="34" charset="0"/>
              </a:rPr>
              <a:t>Autre</a:t>
            </a:r>
          </a:p>
          <a:p>
            <a:pPr marL="0" lvl="1" algn="ctr" eaLnBrk="1" hangingPunct="1">
              <a:buClr>
                <a:schemeClr val="bg1"/>
              </a:buClr>
            </a:pPr>
            <a:r>
              <a:rPr lang="fr-FR" altLang="fr-FR" sz="1600" dirty="0" smtClean="0">
                <a:latin typeface="+mn-lt"/>
                <a:cs typeface="Arial" panose="020B0604020202020204" pitchFamily="34" charset="0"/>
              </a:rPr>
              <a:t>Culture</a:t>
            </a:r>
            <a:r>
              <a:rPr lang="fr-FR" altLang="fr-FR" sz="1600" dirty="0">
                <a:latin typeface="+mn-lt"/>
                <a:cs typeface="Arial" panose="020B0604020202020204" pitchFamily="34" charset="0"/>
              </a:rPr>
              <a:t>, éducation populaire…</a:t>
            </a:r>
            <a:endParaRPr lang="fr-FR" altLang="fr-FR" sz="1600" b="1" dirty="0">
              <a:latin typeface="+mn-lt"/>
              <a:cs typeface="Arial" panose="020B0604020202020204" pitchFamily="34" charset="0"/>
            </a:endParaRPr>
          </a:p>
        </p:txBody>
      </p:sp>
      <p:sp>
        <p:nvSpPr>
          <p:cNvPr id="12" name="Rectangle 10">
            <a:extLst>
              <a:ext uri="{FF2B5EF4-FFF2-40B4-BE49-F238E27FC236}">
                <a16:creationId xmlns:a16="http://schemas.microsoft.com/office/drawing/2014/main" id="{1F9281EA-3518-441D-AFD0-A495240B2992}"/>
              </a:ext>
            </a:extLst>
          </p:cNvPr>
          <p:cNvSpPr>
            <a:spLocks noChangeArrowheads="1"/>
          </p:cNvSpPr>
          <p:nvPr/>
        </p:nvSpPr>
        <p:spPr bwMode="auto">
          <a:xfrm>
            <a:off x="344255" y="3436182"/>
            <a:ext cx="234000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lvl="1" algn="ctr" eaLnBrk="1" hangingPunct="1">
              <a:spcAft>
                <a:spcPts val="600"/>
              </a:spcAft>
              <a:buClr>
                <a:schemeClr val="bg1"/>
              </a:buClr>
            </a:pPr>
            <a:r>
              <a:rPr lang="fr-FR" altLang="fr-FR" sz="1600" b="1" dirty="0" smtClean="0">
                <a:solidFill>
                  <a:srgbClr val="034631"/>
                </a:solidFill>
                <a:latin typeface="+mn-lt"/>
                <a:cs typeface="Arial" panose="020B0604020202020204" pitchFamily="34" charset="0"/>
              </a:rPr>
              <a:t>Lutte contre l’exclusion </a:t>
            </a:r>
          </a:p>
          <a:p>
            <a:pPr algn="ctr" eaLnBrk="1" hangingPunct="1"/>
            <a:r>
              <a:rPr lang="fr-FR" altLang="fr-FR" sz="1600" dirty="0" smtClean="0">
                <a:latin typeface="+mn-lt"/>
                <a:cs typeface="Arial" panose="020B0604020202020204" pitchFamily="34" charset="0"/>
              </a:rPr>
              <a:t>Logement </a:t>
            </a:r>
            <a:r>
              <a:rPr lang="fr-FR" altLang="fr-FR" sz="1600" dirty="0">
                <a:latin typeface="+mn-lt"/>
                <a:cs typeface="Arial" panose="020B0604020202020204" pitchFamily="34" charset="0"/>
              </a:rPr>
              <a:t>très social, insertion </a:t>
            </a:r>
            <a:r>
              <a:rPr lang="fr-FR" altLang="fr-FR" sz="1600" dirty="0" smtClean="0">
                <a:latin typeface="+mn-lt"/>
                <a:cs typeface="Arial" panose="020B0604020202020204" pitchFamily="34" charset="0"/>
              </a:rPr>
              <a:t>professionnelle, prêts </a:t>
            </a:r>
            <a:r>
              <a:rPr lang="fr-FR" altLang="fr-FR" sz="1600" dirty="0">
                <a:latin typeface="+mn-lt"/>
                <a:cs typeface="Arial" panose="020B0604020202020204" pitchFamily="34" charset="0"/>
              </a:rPr>
              <a:t>sociaux aux particuliers …</a:t>
            </a:r>
            <a:endParaRPr lang="fr-FR" altLang="fr-FR" sz="1600" b="1" dirty="0">
              <a:latin typeface="+mn-lt"/>
              <a:cs typeface="Arial" panose="020B0604020202020204" pitchFamily="34" charset="0"/>
            </a:endParaRPr>
          </a:p>
        </p:txBody>
      </p:sp>
      <p:sp>
        <p:nvSpPr>
          <p:cNvPr id="15" name="Rectangle 10">
            <a:extLst>
              <a:ext uri="{FF2B5EF4-FFF2-40B4-BE49-F238E27FC236}">
                <a16:creationId xmlns:a16="http://schemas.microsoft.com/office/drawing/2014/main" id="{5FB96858-3385-4EDE-B7EF-C05F823E61E5}"/>
              </a:ext>
            </a:extLst>
          </p:cNvPr>
          <p:cNvSpPr>
            <a:spLocks noChangeArrowheads="1"/>
          </p:cNvSpPr>
          <p:nvPr/>
        </p:nvSpPr>
        <p:spPr bwMode="auto">
          <a:xfrm>
            <a:off x="2833590" y="3437448"/>
            <a:ext cx="2340000"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lvl="1" algn="ctr">
              <a:spcAft>
                <a:spcPts val="600"/>
              </a:spcAft>
              <a:buClr>
                <a:schemeClr val="bg1"/>
              </a:buClr>
              <a:buFont typeface="Arial" panose="020B0604020202020204" pitchFamily="34" charset="0"/>
              <a:buNone/>
            </a:pPr>
            <a:r>
              <a:rPr lang="fr-FR" altLang="fr-FR" sz="1600" b="1" dirty="0" smtClean="0">
                <a:solidFill>
                  <a:srgbClr val="034631"/>
                </a:solidFill>
                <a:latin typeface="+mn-lt"/>
                <a:cs typeface="Arial" panose="020B0604020202020204" pitchFamily="34" charset="0"/>
              </a:rPr>
              <a:t>Action sanitaire et sociale</a:t>
            </a:r>
          </a:p>
          <a:p>
            <a:pPr marL="0" lvl="1" algn="ctr" eaLnBrk="1" hangingPunct="1">
              <a:buClr>
                <a:schemeClr val="bg1"/>
              </a:buClr>
            </a:pPr>
            <a:r>
              <a:rPr lang="fr-FR" altLang="fr-FR" sz="1600" dirty="0">
                <a:latin typeface="+mn-lt"/>
                <a:cs typeface="Arial" panose="020B0604020202020204" pitchFamily="34" charset="0"/>
              </a:rPr>
              <a:t>P</a:t>
            </a:r>
            <a:r>
              <a:rPr lang="fr-FR" altLang="fr-FR" sz="1600" dirty="0" smtClean="0">
                <a:latin typeface="+mn-lt"/>
                <a:cs typeface="Arial" panose="020B0604020202020204" pitchFamily="34" charset="0"/>
              </a:rPr>
              <a:t>rise </a:t>
            </a:r>
            <a:r>
              <a:rPr lang="fr-FR" altLang="fr-FR" sz="1600" dirty="0">
                <a:latin typeface="+mn-lt"/>
                <a:cs typeface="Arial" panose="020B0604020202020204" pitchFamily="34" charset="0"/>
              </a:rPr>
              <a:t>en charge du vieillissement, accueil et soins des personnes handicapées ou personnes âgées dépendantes, petite enfance…</a:t>
            </a:r>
            <a:endParaRPr lang="fr-FR" altLang="fr-FR" sz="1600" b="1" dirty="0">
              <a:latin typeface="+mn-lt"/>
              <a:cs typeface="Arial" panose="020B0604020202020204" pitchFamily="34" charset="0"/>
            </a:endParaRPr>
          </a:p>
        </p:txBody>
      </p:sp>
      <p:pic>
        <p:nvPicPr>
          <p:cNvPr id="4" name="Image 3"/>
          <p:cNvPicPr>
            <a:picLocks noChangeAspect="1"/>
          </p:cNvPicPr>
          <p:nvPr/>
        </p:nvPicPr>
        <p:blipFill rotWithShape="1">
          <a:blip r:embed="rId2"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0349174" y="2500941"/>
            <a:ext cx="1045452" cy="856215"/>
          </a:xfrm>
          <a:prstGeom prst="rect">
            <a:avLst/>
          </a:prstGeom>
        </p:spPr>
      </p:pic>
      <p:pic>
        <p:nvPicPr>
          <p:cNvPr id="16" name="Image 15"/>
          <p:cNvPicPr>
            <a:picLocks noChangeAspect="1"/>
          </p:cNvPicPr>
          <p:nvPr/>
        </p:nvPicPr>
        <p:blipFill rotWithShape="1">
          <a:blip r:embed="rId3"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8175019" y="2462160"/>
            <a:ext cx="1045452" cy="894070"/>
          </a:xfrm>
          <a:prstGeom prst="rect">
            <a:avLst/>
          </a:prstGeom>
        </p:spPr>
      </p:pic>
      <p:pic>
        <p:nvPicPr>
          <p:cNvPr id="17" name="Image 16"/>
          <p:cNvPicPr>
            <a:picLocks noChangeAspect="1"/>
          </p:cNvPicPr>
          <p:nvPr/>
        </p:nvPicPr>
        <p:blipFill rotWithShape="1">
          <a:blip r:embed="rId4"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5820864" y="2470736"/>
            <a:ext cx="1045451" cy="885494"/>
          </a:xfrm>
          <a:prstGeom prst="rect">
            <a:avLst/>
          </a:prstGeom>
        </p:spPr>
      </p:pic>
      <p:pic>
        <p:nvPicPr>
          <p:cNvPr id="18" name="Image 17"/>
          <p:cNvPicPr>
            <a:picLocks noChangeAspect="1"/>
          </p:cNvPicPr>
          <p:nvPr/>
        </p:nvPicPr>
        <p:blipFill rotWithShape="1">
          <a:blip r:embed="rId5"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3480864" y="2509258"/>
            <a:ext cx="1045451" cy="847898"/>
          </a:xfrm>
          <a:prstGeom prst="rect">
            <a:avLst/>
          </a:prstGeom>
        </p:spPr>
      </p:pic>
      <p:pic>
        <p:nvPicPr>
          <p:cNvPr id="19" name="Image 18"/>
          <p:cNvPicPr>
            <a:picLocks noChangeAspect="1"/>
          </p:cNvPicPr>
          <p:nvPr/>
        </p:nvPicPr>
        <p:blipFill rotWithShape="1">
          <a:blip r:embed="rId6"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355245" y="2541051"/>
            <a:ext cx="1045452" cy="858866"/>
          </a:xfrm>
          <a:prstGeom prst="rect">
            <a:avLst/>
          </a:prstGeom>
        </p:spPr>
      </p:pic>
      <p:pic>
        <p:nvPicPr>
          <p:cNvPr id="20" name="Image 19"/>
          <p:cNvPicPr>
            <a:picLocks noChangeAspect="1"/>
          </p:cNvPicPr>
          <p:nvPr/>
        </p:nvPicPr>
        <p:blipFill rotWithShape="1">
          <a:blip r:embed="rId7"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461591" y="2516464"/>
            <a:ext cx="1045452" cy="901585"/>
          </a:xfrm>
          <a:prstGeom prst="rect">
            <a:avLst/>
          </a:prstGeom>
        </p:spPr>
      </p:pic>
    </p:spTree>
    <p:extLst>
      <p:ext uri="{BB962C8B-B14F-4D97-AF65-F5344CB8AC3E}">
        <p14:creationId xmlns:p14="http://schemas.microsoft.com/office/powerpoint/2010/main" val="2645524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6D8B94-7704-D741-9D5F-7E9AD929560E}"/>
              </a:ext>
            </a:extLst>
          </p:cNvPr>
          <p:cNvSpPr>
            <a:spLocks noGrp="1"/>
          </p:cNvSpPr>
          <p:nvPr>
            <p:ph type="title"/>
          </p:nvPr>
        </p:nvSpPr>
        <p:spPr/>
        <p:txBody>
          <a:bodyPr>
            <a:normAutofit fontScale="90000"/>
          </a:bodyPr>
          <a:lstStyle/>
          <a:p>
            <a:r>
              <a:rPr lang="fr-FR" dirty="0" smtClean="0"/>
              <a:t>ET ÇA REPRÉSENTE QUOI LA FINANCE SOLIDAIRE AUJOURD’HUI ? </a:t>
            </a:r>
            <a:endParaRPr lang="fr-FR" dirty="0"/>
          </a:p>
        </p:txBody>
      </p:sp>
    </p:spTree>
    <p:extLst>
      <p:ext uri="{BB962C8B-B14F-4D97-AF65-F5344CB8AC3E}">
        <p14:creationId xmlns:p14="http://schemas.microsoft.com/office/powerpoint/2010/main" val="1763485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305403" y="0"/>
            <a:ext cx="3581194" cy="6822202"/>
          </a:xfrm>
          <a:prstGeom prst="rect">
            <a:avLst/>
          </a:prstGeom>
        </p:spPr>
      </p:pic>
    </p:spTree>
    <p:extLst>
      <p:ext uri="{BB962C8B-B14F-4D97-AF65-F5344CB8AC3E}">
        <p14:creationId xmlns:p14="http://schemas.microsoft.com/office/powerpoint/2010/main" val="3177457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408933" y="490557"/>
            <a:ext cx="5374135" cy="4942055"/>
          </a:xfrm>
          <a:prstGeom prst="rect">
            <a:avLst/>
          </a:prstGeom>
        </p:spPr>
      </p:pic>
    </p:spTree>
    <p:extLst>
      <p:ext uri="{BB962C8B-B14F-4D97-AF65-F5344CB8AC3E}">
        <p14:creationId xmlns:p14="http://schemas.microsoft.com/office/powerpoint/2010/main" val="2954657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73010" y="200781"/>
            <a:ext cx="5645980" cy="6128301"/>
          </a:xfrm>
          <a:prstGeom prst="rect">
            <a:avLst/>
          </a:prstGeom>
        </p:spPr>
      </p:pic>
    </p:spTree>
    <p:extLst>
      <p:ext uri="{BB962C8B-B14F-4D97-AF65-F5344CB8AC3E}">
        <p14:creationId xmlns:p14="http://schemas.microsoft.com/office/powerpoint/2010/main" val="3153076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6385" y="2834319"/>
            <a:ext cx="8119231" cy="1325563"/>
          </a:xfrm>
        </p:spPr>
        <p:txBody>
          <a:bodyPr>
            <a:normAutofit fontScale="90000"/>
          </a:bodyPr>
          <a:lstStyle/>
          <a:p>
            <a:r>
              <a:rPr lang="fr-FR" dirty="0" smtClean="0"/>
              <a:t>DES EXEMPLES CONCRETS D’ENTREPRISES SOLIDAIRES</a:t>
            </a:r>
            <a:endParaRPr lang="fr-FR" dirty="0"/>
          </a:p>
        </p:txBody>
      </p:sp>
    </p:spTree>
    <p:extLst>
      <p:ext uri="{BB962C8B-B14F-4D97-AF65-F5344CB8AC3E}">
        <p14:creationId xmlns:p14="http://schemas.microsoft.com/office/powerpoint/2010/main" val="4203677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La réserve des arts</a:t>
            </a:r>
            <a:endParaRPr lang="fr-FR" dirty="0"/>
          </a:p>
        </p:txBody>
      </p:sp>
      <p:sp>
        <p:nvSpPr>
          <p:cNvPr id="3" name="Espace réservé du texte 2"/>
          <p:cNvSpPr>
            <a:spLocks noGrp="1"/>
          </p:cNvSpPr>
          <p:nvPr>
            <p:ph type="body" sz="half" idx="2"/>
          </p:nvPr>
        </p:nvSpPr>
        <p:spPr>
          <a:xfrm>
            <a:off x="481308" y="1699592"/>
            <a:ext cx="5400000" cy="3856382"/>
          </a:xfrm>
        </p:spPr>
        <p:txBody>
          <a:bodyPr>
            <a:noAutofit/>
          </a:bodyPr>
          <a:lstStyle/>
          <a:p>
            <a:pPr marL="285750" indent="-285750">
              <a:buFont typeface="Arial" panose="020B0604020202020204" pitchFamily="34" charset="0"/>
              <a:buChar char="•"/>
            </a:pPr>
            <a:r>
              <a:rPr lang="fr-FR" sz="1800" dirty="0" smtClean="0"/>
              <a:t>Réduire </a:t>
            </a:r>
            <a:r>
              <a:rPr lang="fr-FR" sz="1800" dirty="0"/>
              <a:t>l'empreinte écologique du secteur de la culture via de la réutilisation et de l'</a:t>
            </a:r>
            <a:r>
              <a:rPr lang="fr-FR" sz="1800" dirty="0" err="1"/>
              <a:t>éco-conception</a:t>
            </a:r>
            <a:r>
              <a:rPr lang="fr-FR" sz="1800" dirty="0"/>
              <a:t> de matériaux considérés comme des déchets par des entreprises.</a:t>
            </a:r>
          </a:p>
          <a:p>
            <a:pPr marL="285750" indent="-285750">
              <a:buFont typeface="Arial" panose="020B0604020202020204" pitchFamily="34" charset="0"/>
              <a:buChar char="•"/>
            </a:pPr>
            <a:r>
              <a:rPr lang="fr-FR" sz="1800" dirty="0" smtClean="0"/>
              <a:t>Organisation de formations gratuites à l’</a:t>
            </a:r>
            <a:r>
              <a:rPr lang="fr-FR" sz="1800" dirty="0" err="1" smtClean="0"/>
              <a:t>éco-conception</a:t>
            </a:r>
            <a:r>
              <a:rPr lang="fr-FR" sz="1800" dirty="0" smtClean="0"/>
              <a:t> et accompagnement de jeunes </a:t>
            </a:r>
            <a:r>
              <a:rPr lang="fr-FR" sz="1800" dirty="0"/>
              <a:t>en difficulté économique à retrouver du travail via un projet innovant et à dimension environnementale. </a:t>
            </a:r>
            <a:endParaRPr lang="fr-FR" sz="1800" dirty="0" smtClean="0"/>
          </a:p>
          <a:p>
            <a:pPr marL="285750" indent="-285750">
              <a:buFont typeface="Arial" panose="020B0604020202020204" pitchFamily="34" charset="0"/>
              <a:buChar char="•"/>
            </a:pPr>
            <a:endParaRPr lang="fr-FR" sz="1800" dirty="0" smtClean="0"/>
          </a:p>
          <a:p>
            <a:pPr marL="285750" indent="-285750">
              <a:buFont typeface="Arial" panose="020B0604020202020204" pitchFamily="34" charset="0"/>
              <a:buChar char="•"/>
            </a:pPr>
            <a:r>
              <a:rPr lang="fr-FR" sz="1800" b="1" dirty="0" smtClean="0"/>
              <a:t>Financement</a:t>
            </a:r>
            <a:r>
              <a:rPr lang="fr-FR" sz="1800" dirty="0"/>
              <a:t> </a:t>
            </a:r>
            <a:r>
              <a:rPr lang="fr-FR" sz="1800" b="1" dirty="0" smtClean="0"/>
              <a:t>via l’épargne salariale solidaire </a:t>
            </a:r>
            <a:r>
              <a:rPr lang="fr-FR" sz="1800" dirty="0" smtClean="0"/>
              <a:t>France </a:t>
            </a:r>
            <a:r>
              <a:rPr lang="fr-FR" sz="1800" dirty="0"/>
              <a:t>active via le FCPE solidaire (fonds commun de placement d’entreprise) « Impact ISR Rendement solidaire » de </a:t>
            </a:r>
            <a:r>
              <a:rPr lang="fr-FR" sz="1800" dirty="0" err="1"/>
              <a:t>Natixis</a:t>
            </a:r>
            <a:r>
              <a:rPr lang="fr-FR" sz="1800" dirty="0"/>
              <a:t> </a:t>
            </a:r>
            <a:r>
              <a:rPr lang="fr-FR" sz="1800" dirty="0" err="1"/>
              <a:t>Interépargne</a:t>
            </a:r>
            <a:r>
              <a:rPr lang="fr-FR" sz="1800" dirty="0"/>
              <a:t> </a:t>
            </a:r>
          </a:p>
          <a:p>
            <a:endParaRPr lang="fr-FR" dirty="0"/>
          </a:p>
        </p:txBody>
      </p:sp>
      <p:pic>
        <p:nvPicPr>
          <p:cNvPr id="6" name="Imag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5478" y="1699592"/>
            <a:ext cx="5760000" cy="3719622"/>
          </a:xfrm>
          <a:prstGeom prst="rect">
            <a:avLst/>
          </a:prstGeom>
        </p:spPr>
      </p:pic>
    </p:spTree>
    <p:extLst>
      <p:ext uri="{BB962C8B-B14F-4D97-AF65-F5344CB8AC3E}">
        <p14:creationId xmlns:p14="http://schemas.microsoft.com/office/powerpoint/2010/main" val="2902894240"/>
      </p:ext>
    </p:extLst>
  </p:cSld>
  <p:clrMapOvr>
    <a:masterClrMapping/>
  </p:clrMapOvr>
</p:sld>
</file>

<file path=ppt/theme/theme1.xml><?xml version="1.0" encoding="utf-8"?>
<a:theme xmlns:a="http://schemas.openxmlformats.org/drawingml/2006/main" name="Thème Office">
  <a:themeElements>
    <a:clrScheme name="FAIR - Word">
      <a:dk1>
        <a:srgbClr val="161E1C"/>
      </a:dk1>
      <a:lt1>
        <a:sysClr val="window" lastClr="FFFFFF"/>
      </a:lt1>
      <a:dk2>
        <a:srgbClr val="044632"/>
      </a:dk2>
      <a:lt2>
        <a:srgbClr val="F2F2F2"/>
      </a:lt2>
      <a:accent1>
        <a:srgbClr val="A7FFC8"/>
      </a:accent1>
      <a:accent2>
        <a:srgbClr val="69D0F8"/>
      </a:accent2>
      <a:accent3>
        <a:srgbClr val="007083"/>
      </a:accent3>
      <a:accent4>
        <a:srgbClr val="212353"/>
      </a:accent4>
      <a:accent5>
        <a:srgbClr val="6B2F63"/>
      </a:accent5>
      <a:accent6>
        <a:srgbClr val="FFD43F"/>
      </a:accent6>
      <a:hlink>
        <a:srgbClr val="007083"/>
      </a:hlink>
      <a:folHlink>
        <a:srgbClr val="6B2F63"/>
      </a:folHlink>
    </a:clrScheme>
    <a:fontScheme name="FAIR">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èle de document powerpoint.potx" id="{FCF2C614-692D-4C24-BC65-672AA1DA9EBE}" vid="{8D5FAAD5-0489-4F46-A34E-5375ECFBBE00}"/>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AIR - Word">
    <a:dk1>
      <a:srgbClr val="161E1C"/>
    </a:dk1>
    <a:lt1>
      <a:sysClr val="window" lastClr="FFFFFF"/>
    </a:lt1>
    <a:dk2>
      <a:srgbClr val="044632"/>
    </a:dk2>
    <a:lt2>
      <a:srgbClr val="F2F2F2"/>
    </a:lt2>
    <a:accent1>
      <a:srgbClr val="A7FFC8"/>
    </a:accent1>
    <a:accent2>
      <a:srgbClr val="69D0F8"/>
    </a:accent2>
    <a:accent3>
      <a:srgbClr val="007083"/>
    </a:accent3>
    <a:accent4>
      <a:srgbClr val="212353"/>
    </a:accent4>
    <a:accent5>
      <a:srgbClr val="6B2F63"/>
    </a:accent5>
    <a:accent6>
      <a:srgbClr val="FFD43F"/>
    </a:accent6>
    <a:hlink>
      <a:srgbClr val="007083"/>
    </a:hlink>
    <a:folHlink>
      <a:srgbClr val="6B2F63"/>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A267874BBCB840B0385CC68DA97729" ma:contentTypeVersion="13" ma:contentTypeDescription="Crée un document." ma:contentTypeScope="" ma:versionID="3860bde7818ea8e98bdff9253c500bcf">
  <xsd:schema xmlns:xsd="http://www.w3.org/2001/XMLSchema" xmlns:xs="http://www.w3.org/2001/XMLSchema" xmlns:p="http://schemas.microsoft.com/office/2006/metadata/properties" xmlns:ns2="501d3bb7-ad6d-47b9-8bde-2a9e9455d628" xmlns:ns3="a372d3db-96ca-4f93-a269-48be558b78db" targetNamespace="http://schemas.microsoft.com/office/2006/metadata/properties" ma:root="true" ma:fieldsID="6a83f2f1e6a1600a442c97a4a744ad31" ns2:_="" ns3:_="">
    <xsd:import namespace="501d3bb7-ad6d-47b9-8bde-2a9e9455d628"/>
    <xsd:import namespace="a372d3db-96ca-4f93-a269-48be558b78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1d3bb7-ad6d-47b9-8bde-2a9e9455d6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372d3db-96ca-4f93-a269-48be558b78db"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556F08-21A2-44A2-A82F-E97F64C4CD88}">
  <ds:schemaRefs>
    <ds:schemaRef ds:uri="http://purl.org/dc/elements/1.1/"/>
    <ds:schemaRef ds:uri="a372d3db-96ca-4f93-a269-48be558b78db"/>
    <ds:schemaRef ds:uri="http://purl.org/dc/dcmitype/"/>
    <ds:schemaRef ds:uri="http://purl.org/dc/terms/"/>
    <ds:schemaRef ds:uri="501d3bb7-ad6d-47b9-8bde-2a9e9455d628"/>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C58749F9-19E5-435C-96B4-2128B73994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01d3bb7-ad6d-47b9-8bde-2a9e9455d628"/>
    <ds:schemaRef ds:uri="a372d3db-96ca-4f93-a269-48be558b78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BBFFBAA-980D-4175-BAC1-2FE240E0F3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Modèle de document powerpoint</Template>
  <TotalTime>229</TotalTime>
  <Words>742</Words>
  <Application>Microsoft Office PowerPoint</Application>
  <PresentationFormat>Grand écran</PresentationFormat>
  <Paragraphs>88</Paragraphs>
  <Slides>21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21</vt:i4>
      </vt:variant>
    </vt:vector>
  </HeadingPairs>
  <TitlesOfParts>
    <vt:vector size="26" baseType="lpstr">
      <vt:lpstr>Arial</vt:lpstr>
      <vt:lpstr>Calibri</vt:lpstr>
      <vt:lpstr>Times New Roman</vt:lpstr>
      <vt:lpstr>Wingdings</vt:lpstr>
      <vt:lpstr>Thème Office</vt:lpstr>
      <vt:lpstr>Présentation PowerPoint</vt:lpstr>
      <vt:lpstr>QU’EST-CE QUE LA FINANCE SOLIDAIRE ?</vt:lpstr>
      <vt:lpstr>UN PROJET À FORTE UTILITÉ SOCIALE ET/OU ENVIRONNEMENTALE, C’EST QUOI ?</vt:lpstr>
      <vt:lpstr>ET ÇA REPRÉSENTE QUOI LA FINANCE SOLIDAIRE AUJOURD’HUI ? </vt:lpstr>
      <vt:lpstr>Présentation PowerPoint</vt:lpstr>
      <vt:lpstr>Présentation PowerPoint</vt:lpstr>
      <vt:lpstr>Présentation PowerPoint</vt:lpstr>
      <vt:lpstr>DES EXEMPLES CONCRETS D’ENTREPRISES SOLIDAIRES</vt:lpstr>
      <vt:lpstr>La réserve des arts</vt:lpstr>
      <vt:lpstr>Conservatoire d’Espaces Naturels  de Champagne Ardennes </vt:lpstr>
      <vt:lpstr>Fondation Energies pour le Monde</vt:lpstr>
      <vt:lpstr>Action Contre la Faim e-Santé jeunes</vt:lpstr>
      <vt:lpstr>Entreprendre pour Humaniser la Dépendance  Résidence de Douai</vt:lpstr>
      <vt:lpstr>Terrafine</vt:lpstr>
      <vt:lpstr>COMMENT ÉPARGNER SOLIDAIRE ?</vt:lpstr>
      <vt:lpstr>COMMENT ÉPARGNER SOLIDAIRE ?</vt:lpstr>
      <vt:lpstr>FAIR, LE COLLECTIF DES ACTEURS  DE LA FINANCE À IMPACT SOCIAL</vt:lpstr>
      <vt:lpstr>FAIR, LE COLLECTIF DES ACTEURS  DE LA FINANCE À IMPACT SOCIAL</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Lenaig NAUDAIS</dc:creator>
  <cp:lastModifiedBy>Lenaig NAUDAIS</cp:lastModifiedBy>
  <cp:revision>20</cp:revision>
  <dcterms:created xsi:type="dcterms:W3CDTF">2021-08-25T14:34:03Z</dcterms:created>
  <dcterms:modified xsi:type="dcterms:W3CDTF">2021-08-26T13:46:12Z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0x01010063A267874BBCB840B0385CC68DA97729</vt:lpwstr>
  </property>
</Properties>
</file>